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04" r:id="rId3"/>
    <p:sldId id="518" r:id="rId4"/>
    <p:sldId id="494" r:id="rId5"/>
    <p:sldId id="495" r:id="rId6"/>
    <p:sldId id="530" r:id="rId7"/>
    <p:sldId id="521" r:id="rId8"/>
    <p:sldId id="516" r:id="rId9"/>
    <p:sldId id="514" r:id="rId10"/>
    <p:sldId id="511" r:id="rId11"/>
    <p:sldId id="435" r:id="rId12"/>
    <p:sldId id="482" r:id="rId13"/>
    <p:sldId id="525" r:id="rId14"/>
    <p:sldId id="483" r:id="rId15"/>
    <p:sldId id="447" r:id="rId16"/>
    <p:sldId id="486" r:id="rId17"/>
    <p:sldId id="490" r:id="rId18"/>
    <p:sldId id="453" r:id="rId19"/>
    <p:sldId id="526" r:id="rId20"/>
    <p:sldId id="527" r:id="rId21"/>
    <p:sldId id="529" r:id="rId22"/>
    <p:sldId id="504" r:id="rId23"/>
    <p:sldId id="505" r:id="rId24"/>
    <p:sldId id="296" r:id="rId25"/>
    <p:sldId id="510" r:id="rId26"/>
    <p:sldId id="507" r:id="rId27"/>
    <p:sldId id="440" r:id="rId28"/>
    <p:sldId id="441" r:id="rId29"/>
    <p:sldId id="533" r:id="rId30"/>
    <p:sldId id="278" r:id="rId31"/>
    <p:sldId id="531" r:id="rId32"/>
    <p:sldId id="294" r:id="rId33"/>
    <p:sldId id="279" r:id="rId34"/>
    <p:sldId id="418" r:id="rId35"/>
    <p:sldId id="301" r:id="rId36"/>
    <p:sldId id="321" r:id="rId37"/>
    <p:sldId id="320" r:id="rId38"/>
    <p:sldId id="474" r:id="rId39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CF1"/>
    <a:srgbClr val="9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F1B7-1081-4310-92B8-FF9483B44AC6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A970-E007-4F48-AEF7-D8ACD1192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34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B7B87F-FF53-4959-8DD3-E18B47170F7B}" type="slidenum">
              <a:rPr lang="it-IT" altLang="it-IT" sz="1200"/>
              <a:pPr/>
              <a:t>19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5007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A5D35FA-428F-4439-8B9F-63543F3C1F0D}" type="slidenum">
              <a:rPr lang="it-IT" altLang="it-IT" sz="1200"/>
              <a:pPr/>
              <a:t>20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84056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4583927-FAE1-437B-8830-1BADDEDDDBBA}" type="slidenum">
              <a:rPr lang="it-IT" altLang="it-IT" sz="1200"/>
              <a:pPr/>
              <a:t>21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26121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A970-E007-4F48-AEF7-D8ACD1192AC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0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CD3E-1AF7-4EB2-8090-74E3BAE4DC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3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ADF0-96D6-46D2-991D-2E4210B9E589}" type="datetime1">
              <a:rPr lang="de-DE"/>
              <a:pPr>
                <a:defRPr/>
              </a:pPr>
              <a:t>29.11.2022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4A40-4BCE-47A4-9889-287DD0C3A7D3}" type="datetime1">
              <a:rPr lang="it-IT"/>
              <a:pPr>
                <a:defRPr/>
              </a:pPr>
              <a:t>29/11/2022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8F64BD-7598-476A-8268-DFEA8B4BE1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23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5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459" y="0"/>
                </a:lnTo>
                <a:lnTo>
                  <a:pt x="8732212" y="3577"/>
                </a:lnTo>
                <a:lnTo>
                  <a:pt x="8778743" y="13968"/>
                </a:lnTo>
                <a:lnTo>
                  <a:pt x="8822542" y="30664"/>
                </a:lnTo>
                <a:lnTo>
                  <a:pt x="8863099" y="53153"/>
                </a:lnTo>
                <a:lnTo>
                  <a:pt x="8899905" y="80925"/>
                </a:lnTo>
                <a:lnTo>
                  <a:pt x="8932448" y="113469"/>
                </a:lnTo>
                <a:lnTo>
                  <a:pt x="8960218" y="150276"/>
                </a:lnTo>
                <a:lnTo>
                  <a:pt x="8982705" y="190835"/>
                </a:lnTo>
                <a:lnTo>
                  <a:pt x="8999400" y="234636"/>
                </a:lnTo>
                <a:lnTo>
                  <a:pt x="9009790" y="281168"/>
                </a:lnTo>
                <a:lnTo>
                  <a:pt x="9013367" y="329920"/>
                </a:lnTo>
                <a:lnTo>
                  <a:pt x="9013367" y="6363487"/>
                </a:lnTo>
                <a:lnTo>
                  <a:pt x="9009790" y="6412242"/>
                </a:lnTo>
                <a:lnTo>
                  <a:pt x="8999400" y="6458776"/>
                </a:lnTo>
                <a:lnTo>
                  <a:pt x="8982705" y="6502577"/>
                </a:lnTo>
                <a:lnTo>
                  <a:pt x="8960218" y="6543136"/>
                </a:lnTo>
                <a:lnTo>
                  <a:pt x="8932448" y="6579943"/>
                </a:lnTo>
                <a:lnTo>
                  <a:pt x="8899905" y="6612487"/>
                </a:lnTo>
                <a:lnTo>
                  <a:pt x="8863099" y="6640258"/>
                </a:lnTo>
                <a:lnTo>
                  <a:pt x="8822542" y="6662745"/>
                </a:lnTo>
                <a:lnTo>
                  <a:pt x="8778743" y="6679440"/>
                </a:lnTo>
                <a:lnTo>
                  <a:pt x="8732212" y="6689831"/>
                </a:lnTo>
                <a:lnTo>
                  <a:pt x="8683459" y="6693408"/>
                </a:lnTo>
                <a:lnTo>
                  <a:pt x="329920" y="6693408"/>
                </a:lnTo>
                <a:lnTo>
                  <a:pt x="281168" y="6689831"/>
                </a:lnTo>
                <a:lnTo>
                  <a:pt x="234636" y="6679440"/>
                </a:lnTo>
                <a:lnTo>
                  <a:pt x="190835" y="6662745"/>
                </a:lnTo>
                <a:lnTo>
                  <a:pt x="150276" y="6640258"/>
                </a:lnTo>
                <a:lnTo>
                  <a:pt x="113469" y="6612487"/>
                </a:lnTo>
                <a:lnTo>
                  <a:pt x="80925" y="6579943"/>
                </a:lnTo>
                <a:lnTo>
                  <a:pt x="53153" y="6543136"/>
                </a:lnTo>
                <a:lnTo>
                  <a:pt x="30664" y="6502577"/>
                </a:lnTo>
                <a:lnTo>
                  <a:pt x="13968" y="6458776"/>
                </a:lnTo>
                <a:lnTo>
                  <a:pt x="3577" y="6412242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294" y="202775"/>
            <a:ext cx="8741410" cy="52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2924" y="2442874"/>
            <a:ext cx="3992245" cy="3094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.sperotto@virgilio.it" TargetMode="External"/><Relationship Id="rId2" Type="http://schemas.openxmlformats.org/officeDocument/2006/relationships/hyperlink" Target="http://www.accantoasilvia.it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1EC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1EC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5313" y="69756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7"/>
                </a:moveTo>
                <a:lnTo>
                  <a:pt x="3576" y="281111"/>
                </a:lnTo>
                <a:lnTo>
                  <a:pt x="13966" y="234587"/>
                </a:lnTo>
                <a:lnTo>
                  <a:pt x="30658" y="190794"/>
                </a:lnTo>
                <a:lnTo>
                  <a:pt x="53143" y="150243"/>
                </a:lnTo>
                <a:lnTo>
                  <a:pt x="80910" y="113443"/>
                </a:lnTo>
                <a:lnTo>
                  <a:pt x="113449" y="80906"/>
                </a:lnTo>
                <a:lnTo>
                  <a:pt x="150249" y="53140"/>
                </a:lnTo>
                <a:lnTo>
                  <a:pt x="190800" y="30656"/>
                </a:lnTo>
                <a:lnTo>
                  <a:pt x="234592" y="13965"/>
                </a:lnTo>
                <a:lnTo>
                  <a:pt x="281114" y="3576"/>
                </a:lnTo>
                <a:lnTo>
                  <a:pt x="329857" y="0"/>
                </a:lnTo>
                <a:lnTo>
                  <a:pt x="8683510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6"/>
                </a:lnTo>
                <a:lnTo>
                  <a:pt x="8863124" y="53140"/>
                </a:lnTo>
                <a:lnTo>
                  <a:pt x="8899923" y="80906"/>
                </a:lnTo>
                <a:lnTo>
                  <a:pt x="8932461" y="113443"/>
                </a:lnTo>
                <a:lnTo>
                  <a:pt x="8960227" y="150243"/>
                </a:lnTo>
                <a:lnTo>
                  <a:pt x="8982711" y="190794"/>
                </a:lnTo>
                <a:lnTo>
                  <a:pt x="8999402" y="234587"/>
                </a:lnTo>
                <a:lnTo>
                  <a:pt x="9009791" y="281111"/>
                </a:lnTo>
                <a:lnTo>
                  <a:pt x="9013367" y="329857"/>
                </a:lnTo>
                <a:lnTo>
                  <a:pt x="9013367" y="6362344"/>
                </a:lnTo>
                <a:lnTo>
                  <a:pt x="9009791" y="6411086"/>
                </a:lnTo>
                <a:lnTo>
                  <a:pt x="8999402" y="6457609"/>
                </a:lnTo>
                <a:lnTo>
                  <a:pt x="8982711" y="6501401"/>
                </a:lnTo>
                <a:lnTo>
                  <a:pt x="8960227" y="6541952"/>
                </a:lnTo>
                <a:lnTo>
                  <a:pt x="8932461" y="6578752"/>
                </a:lnTo>
                <a:lnTo>
                  <a:pt x="8899923" y="6611291"/>
                </a:lnTo>
                <a:lnTo>
                  <a:pt x="8863124" y="6639057"/>
                </a:lnTo>
                <a:lnTo>
                  <a:pt x="8822572" y="6661542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0" y="6692201"/>
                </a:lnTo>
                <a:lnTo>
                  <a:pt x="329857" y="6692201"/>
                </a:lnTo>
                <a:lnTo>
                  <a:pt x="281114" y="6688624"/>
                </a:lnTo>
                <a:lnTo>
                  <a:pt x="234592" y="6678235"/>
                </a:lnTo>
                <a:lnTo>
                  <a:pt x="190800" y="6661542"/>
                </a:lnTo>
                <a:lnTo>
                  <a:pt x="150249" y="6639057"/>
                </a:lnTo>
                <a:lnTo>
                  <a:pt x="113449" y="6611291"/>
                </a:lnTo>
                <a:lnTo>
                  <a:pt x="80910" y="6578752"/>
                </a:lnTo>
                <a:lnTo>
                  <a:pt x="53143" y="6541952"/>
                </a:lnTo>
                <a:lnTo>
                  <a:pt x="30658" y="6501401"/>
                </a:lnTo>
                <a:lnTo>
                  <a:pt x="13966" y="6457609"/>
                </a:lnTo>
                <a:lnTo>
                  <a:pt x="3576" y="6411086"/>
                </a:lnTo>
                <a:lnTo>
                  <a:pt x="0" y="6362344"/>
                </a:lnTo>
                <a:lnTo>
                  <a:pt x="0" y="32985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28" y="888424"/>
            <a:ext cx="9022080" cy="1459865"/>
          </a:xfrm>
          <a:custGeom>
            <a:avLst/>
            <a:gdLst/>
            <a:ahLst/>
            <a:cxnLst/>
            <a:rect l="l" t="t" r="r" b="b"/>
            <a:pathLst>
              <a:path w="9022080" h="1459864">
                <a:moveTo>
                  <a:pt x="0" y="1459357"/>
                </a:moveTo>
                <a:lnTo>
                  <a:pt x="9021533" y="1459357"/>
                </a:lnTo>
                <a:lnTo>
                  <a:pt x="9021533" y="0"/>
                </a:lnTo>
                <a:lnTo>
                  <a:pt x="0" y="0"/>
                </a:lnTo>
                <a:lnTo>
                  <a:pt x="0" y="1459357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28" y="1396720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0"/>
                </a:moveTo>
                <a:lnTo>
                  <a:pt x="9021533" y="0"/>
                </a:lnTo>
                <a:lnTo>
                  <a:pt x="9021533" y="120573"/>
                </a:lnTo>
                <a:lnTo>
                  <a:pt x="0" y="120573"/>
                </a:lnTo>
                <a:lnTo>
                  <a:pt x="0" y="0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28" y="297665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0"/>
                </a:moveTo>
                <a:lnTo>
                  <a:pt x="9021533" y="0"/>
                </a:lnTo>
                <a:lnTo>
                  <a:pt x="9021533" y="110528"/>
                </a:lnTo>
                <a:lnTo>
                  <a:pt x="0" y="110528"/>
                </a:lnTo>
                <a:lnTo>
                  <a:pt x="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3897" y="901635"/>
            <a:ext cx="850709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3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Relazionarsi con l’adolescente che si isola. Crisi evolutiva o ritiro sociale?</a:t>
            </a:r>
          </a:p>
          <a:p>
            <a:pPr marL="12700" algn="ctr">
              <a:lnSpc>
                <a:spcPct val="100000"/>
              </a:lnSpc>
            </a:pPr>
            <a:r>
              <a:rPr lang="it-IT" sz="24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Liceo </a:t>
            </a:r>
            <a:r>
              <a:rPr lang="it-IT" sz="2400" i="1" spc="-1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Corradini</a:t>
            </a:r>
            <a:r>
              <a:rPr lang="it-IT" sz="24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, 29 novembre 2022</a:t>
            </a:r>
          </a:p>
          <a:p>
            <a:pPr marL="12700">
              <a:lnSpc>
                <a:spcPct val="100000"/>
              </a:lnSpc>
            </a:pPr>
            <a:endParaRPr lang="it-IT" sz="3600" spc="-1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76" y="3126496"/>
            <a:ext cx="3455445" cy="359680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77000" y="5724696"/>
            <a:ext cx="231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Dr.ssa Marzia Toselli</a:t>
            </a:r>
          </a:p>
          <a:p>
            <a:r>
              <a:rPr lang="it-IT" dirty="0"/>
              <a:t>Psicologa clinica e Psicoterapeuta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87121"/>
            <a:ext cx="143395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Segoe Script"/>
                <a:cs typeface="Segoe Script"/>
              </a:rPr>
              <a:t>CRISI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582929"/>
            <a:ext cx="7646670" cy="590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61415" algn="l"/>
              </a:tabLst>
            </a:pPr>
            <a:r>
              <a:rPr sz="2800" b="1" spc="-5" dirty="0">
                <a:solidFill>
                  <a:srgbClr val="FF0000"/>
                </a:solidFill>
                <a:latin typeface="Segoe Script"/>
                <a:cs typeface="Segoe Script"/>
              </a:rPr>
              <a:t>=</a:t>
            </a:r>
            <a:r>
              <a:rPr sz="2800" b="1" spc="1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Script"/>
                <a:cs typeface="Segoe Script"/>
              </a:rPr>
              <a:t>dal	</a:t>
            </a:r>
            <a:r>
              <a:rPr sz="2800" b="1" spc="-5" dirty="0">
                <a:solidFill>
                  <a:srgbClr val="FF0000"/>
                </a:solidFill>
                <a:latin typeface="Segoe Script"/>
                <a:cs typeface="Segoe Script"/>
              </a:rPr>
              <a:t>greco</a:t>
            </a:r>
            <a:r>
              <a:rPr sz="2800" b="1" spc="-4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Segoe Script"/>
                <a:cs typeface="Segoe Script"/>
              </a:rPr>
              <a:t>KRÌSIS</a:t>
            </a:r>
            <a:endParaRPr sz="2800" dirty="0"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469265" algn="l"/>
              </a:tabLst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Verdana"/>
                <a:cs typeface="Verdana"/>
              </a:rPr>
              <a:t>separazione,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scelta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b="1" spc="-5" dirty="0">
                <a:solidFill>
                  <a:srgbClr val="FF0000"/>
                </a:solidFill>
                <a:latin typeface="Segoe Script"/>
                <a:cs typeface="Segoe Script"/>
              </a:rPr>
              <a:t>= </a:t>
            </a:r>
            <a:r>
              <a:rPr sz="2800" b="1" spc="-10" dirty="0">
                <a:solidFill>
                  <a:srgbClr val="FF0000"/>
                </a:solidFill>
                <a:latin typeface="Segoe Script"/>
                <a:cs typeface="Segoe Script"/>
              </a:rPr>
              <a:t>nella </a:t>
            </a:r>
            <a:r>
              <a:rPr sz="2800" b="1" spc="-5" dirty="0">
                <a:solidFill>
                  <a:srgbClr val="FF0000"/>
                </a:solidFill>
                <a:latin typeface="Segoe Script"/>
                <a:cs typeface="Segoe Script"/>
              </a:rPr>
              <a:t>lingua</a:t>
            </a:r>
            <a:r>
              <a:rPr sz="2800" b="1" spc="-1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egoe Script"/>
                <a:cs typeface="Segoe Script"/>
              </a:rPr>
              <a:t>CINESE</a:t>
            </a:r>
            <a:endParaRPr sz="2800" dirty="0">
              <a:latin typeface="Segoe Script"/>
              <a:cs typeface="Segoe Script"/>
            </a:endParaRPr>
          </a:p>
          <a:p>
            <a:pPr marL="927100" marR="5080" indent="-914400">
              <a:lnSpc>
                <a:spcPct val="101499"/>
              </a:lnSpc>
              <a:spcBef>
                <a:spcPts val="380"/>
              </a:spcBef>
            </a:pPr>
            <a:r>
              <a:rPr sz="2800" spc="-10" dirty="0">
                <a:latin typeface="Wingdings"/>
                <a:cs typeface="Wingdings"/>
              </a:rPr>
              <a:t>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Combinazione di </a:t>
            </a:r>
            <a:r>
              <a:rPr sz="2400" dirty="0">
                <a:latin typeface="Verdana"/>
                <a:cs typeface="Verdana"/>
              </a:rPr>
              <a:t>due </a:t>
            </a:r>
            <a:r>
              <a:rPr sz="2400" spc="-10" dirty="0">
                <a:latin typeface="Verdana"/>
                <a:cs typeface="Verdana"/>
              </a:rPr>
              <a:t>ideogrammi </a:t>
            </a:r>
            <a:r>
              <a:rPr sz="2400" dirty="0">
                <a:latin typeface="Verdana"/>
                <a:cs typeface="Verdana"/>
              </a:rPr>
              <a:t>che </a:t>
            </a:r>
            <a:r>
              <a:rPr sz="2400" spc="-5" dirty="0">
                <a:latin typeface="Verdana"/>
                <a:cs typeface="Verdana"/>
              </a:rPr>
              <a:t>indicano  PERICOLO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25" dirty="0">
                <a:latin typeface="Verdana"/>
                <a:cs typeface="Verdana"/>
              </a:rPr>
              <a:t> OPPORTUNITA</a:t>
            </a:r>
            <a:r>
              <a:rPr sz="2800" spc="-25" dirty="0">
                <a:latin typeface="Verdana"/>
                <a:cs typeface="Verdana"/>
              </a:rPr>
              <a:t>’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006FC0"/>
                </a:solidFill>
                <a:latin typeface="Segoe Script"/>
                <a:cs typeface="Segoe Script"/>
              </a:rPr>
              <a:t>LA </a:t>
            </a:r>
            <a:r>
              <a:rPr sz="2600" b="1" spc="-5" dirty="0">
                <a:solidFill>
                  <a:srgbClr val="006FC0"/>
                </a:solidFill>
                <a:latin typeface="Segoe Script"/>
                <a:cs typeface="Segoe Script"/>
              </a:rPr>
              <a:t>CRISI </a:t>
            </a:r>
            <a:r>
              <a:rPr sz="2600" b="1" dirty="0">
                <a:solidFill>
                  <a:srgbClr val="006FC0"/>
                </a:solidFill>
                <a:latin typeface="Segoe Script"/>
                <a:cs typeface="Segoe Script"/>
              </a:rPr>
              <a:t>ADOLESCENZIALE</a:t>
            </a:r>
            <a:r>
              <a:rPr sz="2600" b="1" spc="-85" dirty="0">
                <a:solidFill>
                  <a:srgbClr val="006FC0"/>
                </a:solidFill>
                <a:latin typeface="Segoe Script"/>
                <a:cs typeface="Segoe Script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Segoe Script"/>
                <a:cs typeface="Segoe Script"/>
              </a:rPr>
              <a:t>COMPORTA</a:t>
            </a:r>
            <a:endParaRPr sz="2600" dirty="0">
              <a:latin typeface="Segoe Script"/>
              <a:cs typeface="Segoe Script"/>
            </a:endParaRPr>
          </a:p>
          <a:p>
            <a:pPr marL="36195">
              <a:lnSpc>
                <a:spcPct val="100000"/>
              </a:lnSpc>
              <a:spcBef>
                <a:spcPts val="440"/>
              </a:spcBef>
            </a:pPr>
            <a:r>
              <a:rPr sz="2400" spc="-5" dirty="0">
                <a:latin typeface="Verdana"/>
                <a:cs typeface="Verdana"/>
              </a:rPr>
              <a:t>da </a:t>
            </a:r>
            <a:r>
              <a:rPr sz="2400" dirty="0">
                <a:latin typeface="Verdana"/>
                <a:cs typeface="Verdana"/>
              </a:rPr>
              <a:t>un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lato….</a:t>
            </a:r>
            <a:endParaRPr sz="2400" dirty="0">
              <a:latin typeface="Verdana"/>
              <a:cs typeface="Verdana"/>
            </a:endParaRPr>
          </a:p>
          <a:p>
            <a:pPr marL="36195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tensioni,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volte rotture, nuovi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adattamenti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dall’altro….</a:t>
            </a:r>
            <a:endParaRPr sz="2400" dirty="0">
              <a:latin typeface="Verdana"/>
              <a:cs typeface="Verdana"/>
            </a:endParaRPr>
          </a:p>
          <a:p>
            <a:pPr marL="36195" marR="305181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è ricca </a:t>
            </a:r>
            <a:r>
              <a:rPr sz="2400" spc="-5" dirty="0">
                <a:latin typeface="Verdana"/>
                <a:cs typeface="Verdana"/>
              </a:rPr>
              <a:t>di potenziale </a:t>
            </a:r>
            <a:r>
              <a:rPr sz="2400" spc="-10" dirty="0">
                <a:latin typeface="Verdana"/>
                <a:cs typeface="Verdana"/>
              </a:rPr>
              <a:t>evolutivo  </a:t>
            </a:r>
            <a:r>
              <a:rPr sz="2400" dirty="0">
                <a:latin typeface="Verdana"/>
                <a:cs typeface="Verdana"/>
              </a:rPr>
              <a:t>sia per i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figli</a:t>
            </a:r>
          </a:p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Verdana"/>
                <a:cs typeface="Verdana"/>
              </a:rPr>
              <a:t>sia </a:t>
            </a:r>
            <a:r>
              <a:rPr sz="2400" spc="-5" dirty="0">
                <a:latin typeface="Verdana"/>
                <a:cs typeface="Verdana"/>
              </a:rPr>
              <a:t>per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genitori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7757" y="115315"/>
            <a:ext cx="1762125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2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609600"/>
            <a:ext cx="5638800" cy="173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ctr"/>
            <a:r>
              <a:rPr lang="it-IT" sz="3762" spc="2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COMPITI EVOLUTIVI</a:t>
            </a:r>
          </a:p>
          <a:p>
            <a:pPr marL="10860"/>
            <a:endParaRPr lang="it-IT" sz="3762" spc="2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0860" algn="ctr"/>
            <a:r>
              <a:rPr sz="3762" spc="2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CHI </a:t>
            </a:r>
            <a:r>
              <a:rPr sz="3762" spc="20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SONO</a:t>
            </a:r>
            <a:r>
              <a:rPr sz="3762" spc="11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3762" spc="22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IO?</a:t>
            </a:r>
            <a:endParaRPr sz="3762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8857" y="2575090"/>
            <a:ext cx="1416668" cy="1663187"/>
          </a:xfrm>
          <a:custGeom>
            <a:avLst/>
            <a:gdLst/>
            <a:ahLst/>
            <a:cxnLst/>
            <a:rect l="l" t="t" r="r" b="b"/>
            <a:pathLst>
              <a:path w="1656714" h="1945004">
                <a:moveTo>
                  <a:pt x="1242060" y="1117091"/>
                </a:moveTo>
                <a:lnTo>
                  <a:pt x="414528" y="1117091"/>
                </a:lnTo>
                <a:lnTo>
                  <a:pt x="414528" y="0"/>
                </a:lnTo>
                <a:lnTo>
                  <a:pt x="1242060" y="0"/>
                </a:lnTo>
                <a:lnTo>
                  <a:pt x="1242060" y="1117091"/>
                </a:lnTo>
                <a:close/>
              </a:path>
              <a:path w="1656714" h="1945004">
                <a:moveTo>
                  <a:pt x="827532" y="1944624"/>
                </a:moveTo>
                <a:lnTo>
                  <a:pt x="0" y="1117091"/>
                </a:lnTo>
                <a:lnTo>
                  <a:pt x="1656588" y="1117091"/>
                </a:lnTo>
                <a:lnTo>
                  <a:pt x="827532" y="194462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3682794" y="2564664"/>
            <a:ext cx="1468796" cy="1689251"/>
          </a:xfrm>
          <a:custGeom>
            <a:avLst/>
            <a:gdLst/>
            <a:ahLst/>
            <a:cxnLst/>
            <a:rect l="l" t="t" r="r" b="b"/>
            <a:pathLst>
              <a:path w="1717675" h="1975485">
                <a:moveTo>
                  <a:pt x="431291" y="1129284"/>
                </a:moveTo>
                <a:lnTo>
                  <a:pt x="431291" y="0"/>
                </a:lnTo>
                <a:lnTo>
                  <a:pt x="1284732" y="0"/>
                </a:lnTo>
                <a:lnTo>
                  <a:pt x="1284732" y="12192"/>
                </a:lnTo>
                <a:lnTo>
                  <a:pt x="457200" y="12192"/>
                </a:lnTo>
                <a:lnTo>
                  <a:pt x="445008" y="24384"/>
                </a:lnTo>
                <a:lnTo>
                  <a:pt x="457200" y="24384"/>
                </a:lnTo>
                <a:lnTo>
                  <a:pt x="457200" y="1115568"/>
                </a:lnTo>
                <a:lnTo>
                  <a:pt x="445008" y="1115568"/>
                </a:lnTo>
                <a:lnTo>
                  <a:pt x="431291" y="1129284"/>
                </a:lnTo>
                <a:close/>
              </a:path>
              <a:path w="1717675" h="1975485">
                <a:moveTo>
                  <a:pt x="457200" y="24384"/>
                </a:moveTo>
                <a:lnTo>
                  <a:pt x="445008" y="24384"/>
                </a:lnTo>
                <a:lnTo>
                  <a:pt x="457200" y="12192"/>
                </a:lnTo>
                <a:lnTo>
                  <a:pt x="457200" y="24384"/>
                </a:lnTo>
                <a:close/>
              </a:path>
              <a:path w="1717675" h="1975485">
                <a:moveTo>
                  <a:pt x="1260348" y="24384"/>
                </a:moveTo>
                <a:lnTo>
                  <a:pt x="457200" y="24384"/>
                </a:lnTo>
                <a:lnTo>
                  <a:pt x="457200" y="12192"/>
                </a:lnTo>
                <a:lnTo>
                  <a:pt x="1260348" y="12192"/>
                </a:lnTo>
                <a:lnTo>
                  <a:pt x="1260348" y="24384"/>
                </a:lnTo>
                <a:close/>
              </a:path>
              <a:path w="1717675" h="1975485">
                <a:moveTo>
                  <a:pt x="1656548" y="1141476"/>
                </a:moveTo>
                <a:lnTo>
                  <a:pt x="1260348" y="1141476"/>
                </a:lnTo>
                <a:lnTo>
                  <a:pt x="1260348" y="12192"/>
                </a:lnTo>
                <a:lnTo>
                  <a:pt x="1272540" y="24384"/>
                </a:lnTo>
                <a:lnTo>
                  <a:pt x="1284732" y="24384"/>
                </a:lnTo>
                <a:lnTo>
                  <a:pt x="1284732" y="1115568"/>
                </a:lnTo>
                <a:lnTo>
                  <a:pt x="1272540" y="1115568"/>
                </a:lnTo>
                <a:lnTo>
                  <a:pt x="1284732" y="1129284"/>
                </a:lnTo>
                <a:lnTo>
                  <a:pt x="1668763" y="1129284"/>
                </a:lnTo>
                <a:lnTo>
                  <a:pt x="1656548" y="1141476"/>
                </a:lnTo>
                <a:close/>
              </a:path>
              <a:path w="1717675" h="1975485">
                <a:moveTo>
                  <a:pt x="1284732" y="24384"/>
                </a:moveTo>
                <a:lnTo>
                  <a:pt x="1272540" y="24384"/>
                </a:lnTo>
                <a:lnTo>
                  <a:pt x="1260348" y="12192"/>
                </a:lnTo>
                <a:lnTo>
                  <a:pt x="1284732" y="12192"/>
                </a:lnTo>
                <a:lnTo>
                  <a:pt x="1284732" y="24384"/>
                </a:lnTo>
                <a:close/>
              </a:path>
              <a:path w="1717675" h="1975485">
                <a:moveTo>
                  <a:pt x="858012" y="1975104"/>
                </a:moveTo>
                <a:lnTo>
                  <a:pt x="0" y="1115568"/>
                </a:lnTo>
                <a:lnTo>
                  <a:pt x="431291" y="1115568"/>
                </a:lnTo>
                <a:lnTo>
                  <a:pt x="431291" y="1120140"/>
                </a:lnTo>
                <a:lnTo>
                  <a:pt x="39624" y="1120140"/>
                </a:lnTo>
                <a:lnTo>
                  <a:pt x="30480" y="1141476"/>
                </a:lnTo>
                <a:lnTo>
                  <a:pt x="60959" y="1141476"/>
                </a:lnTo>
                <a:lnTo>
                  <a:pt x="858020" y="1938536"/>
                </a:lnTo>
                <a:lnTo>
                  <a:pt x="848868" y="1947672"/>
                </a:lnTo>
                <a:lnTo>
                  <a:pt x="885443" y="1947672"/>
                </a:lnTo>
                <a:lnTo>
                  <a:pt x="858012" y="1975104"/>
                </a:lnTo>
                <a:close/>
              </a:path>
              <a:path w="1717675" h="1975485">
                <a:moveTo>
                  <a:pt x="457200" y="1129284"/>
                </a:moveTo>
                <a:lnTo>
                  <a:pt x="431291" y="1129284"/>
                </a:lnTo>
                <a:lnTo>
                  <a:pt x="445008" y="1115568"/>
                </a:lnTo>
                <a:lnTo>
                  <a:pt x="457200" y="1115568"/>
                </a:lnTo>
                <a:lnTo>
                  <a:pt x="457200" y="1129284"/>
                </a:lnTo>
                <a:close/>
              </a:path>
              <a:path w="1717675" h="1975485">
                <a:moveTo>
                  <a:pt x="1284732" y="1129284"/>
                </a:moveTo>
                <a:lnTo>
                  <a:pt x="1272540" y="1115568"/>
                </a:lnTo>
                <a:lnTo>
                  <a:pt x="1284732" y="1115568"/>
                </a:lnTo>
                <a:lnTo>
                  <a:pt x="1284732" y="1129284"/>
                </a:lnTo>
                <a:close/>
              </a:path>
              <a:path w="1717675" h="1975485">
                <a:moveTo>
                  <a:pt x="1668763" y="1129284"/>
                </a:moveTo>
                <a:lnTo>
                  <a:pt x="1284732" y="1129284"/>
                </a:lnTo>
                <a:lnTo>
                  <a:pt x="1284732" y="1115568"/>
                </a:lnTo>
                <a:lnTo>
                  <a:pt x="1717548" y="1115568"/>
                </a:lnTo>
                <a:lnTo>
                  <a:pt x="1712976" y="1120140"/>
                </a:lnTo>
                <a:lnTo>
                  <a:pt x="1677924" y="1120140"/>
                </a:lnTo>
                <a:lnTo>
                  <a:pt x="1668763" y="1129284"/>
                </a:lnTo>
                <a:close/>
              </a:path>
              <a:path w="1717675" h="1975485">
                <a:moveTo>
                  <a:pt x="60959" y="1141476"/>
                </a:moveTo>
                <a:lnTo>
                  <a:pt x="30480" y="1141476"/>
                </a:lnTo>
                <a:lnTo>
                  <a:pt x="39624" y="1120140"/>
                </a:lnTo>
                <a:lnTo>
                  <a:pt x="60959" y="1141476"/>
                </a:lnTo>
                <a:close/>
              </a:path>
              <a:path w="1717675" h="1975485">
                <a:moveTo>
                  <a:pt x="457200" y="1141476"/>
                </a:moveTo>
                <a:lnTo>
                  <a:pt x="60959" y="1141476"/>
                </a:lnTo>
                <a:lnTo>
                  <a:pt x="39624" y="1120140"/>
                </a:lnTo>
                <a:lnTo>
                  <a:pt x="431291" y="1120140"/>
                </a:lnTo>
                <a:lnTo>
                  <a:pt x="431291" y="1129284"/>
                </a:lnTo>
                <a:lnTo>
                  <a:pt x="457200" y="1129284"/>
                </a:lnTo>
                <a:lnTo>
                  <a:pt x="457200" y="1141476"/>
                </a:lnTo>
                <a:close/>
              </a:path>
              <a:path w="1717675" h="1975485">
                <a:moveTo>
                  <a:pt x="885443" y="1947672"/>
                </a:moveTo>
                <a:lnTo>
                  <a:pt x="867156" y="1947672"/>
                </a:lnTo>
                <a:lnTo>
                  <a:pt x="858020" y="1938536"/>
                </a:lnTo>
                <a:lnTo>
                  <a:pt x="1677924" y="1120140"/>
                </a:lnTo>
                <a:lnTo>
                  <a:pt x="1687067" y="1141476"/>
                </a:lnTo>
                <a:lnTo>
                  <a:pt x="1691640" y="1141476"/>
                </a:lnTo>
                <a:lnTo>
                  <a:pt x="885443" y="1947672"/>
                </a:lnTo>
                <a:close/>
              </a:path>
              <a:path w="1717675" h="1975485">
                <a:moveTo>
                  <a:pt x="1691640" y="1141476"/>
                </a:moveTo>
                <a:lnTo>
                  <a:pt x="1687067" y="1141476"/>
                </a:lnTo>
                <a:lnTo>
                  <a:pt x="1677924" y="1120140"/>
                </a:lnTo>
                <a:lnTo>
                  <a:pt x="1712976" y="1120140"/>
                </a:lnTo>
                <a:lnTo>
                  <a:pt x="1691640" y="1141476"/>
                </a:lnTo>
                <a:close/>
              </a:path>
              <a:path w="1717675" h="1975485">
                <a:moveTo>
                  <a:pt x="867156" y="1947672"/>
                </a:moveTo>
                <a:lnTo>
                  <a:pt x="848868" y="1947672"/>
                </a:lnTo>
                <a:lnTo>
                  <a:pt x="858020" y="1938536"/>
                </a:lnTo>
                <a:lnTo>
                  <a:pt x="867156" y="194767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1143000" y="4876800"/>
            <a:ext cx="678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580" marR="4344" indent="-262263"/>
            <a:r>
              <a:rPr spc="-4" dirty="0">
                <a:latin typeface="Verdana" panose="020B0604030504040204" pitchFamily="34" charset="0"/>
                <a:ea typeface="Verdana" panose="020B0604030504040204" pitchFamily="34" charset="0"/>
              </a:rPr>
              <a:t>NECESSITÀ </a:t>
            </a:r>
            <a:r>
              <a:rPr spc="-9" dirty="0">
                <a:latin typeface="Verdana" panose="020B0604030504040204" pitchFamily="34" charset="0"/>
                <a:ea typeface="Verdana" panose="020B0604030504040204" pitchFamily="34" charset="0"/>
              </a:rPr>
              <a:t>DI </a:t>
            </a:r>
            <a:r>
              <a:rPr spc="-4" dirty="0">
                <a:latin typeface="Verdana" panose="020B0604030504040204" pitchFamily="34" charset="0"/>
                <a:ea typeface="Verdana" panose="020B0604030504040204" pitchFamily="34" charset="0"/>
              </a:rPr>
              <a:t>COSTRUIRE  </a:t>
            </a:r>
            <a:r>
              <a:rPr spc="-9" dirty="0">
                <a:latin typeface="Verdana" panose="020B0604030504040204" pitchFamily="34" charset="0"/>
                <a:ea typeface="Verdana" panose="020B0604030504040204" pitchFamily="34" charset="0"/>
              </a:rPr>
              <a:t>LA PROPRIA</a:t>
            </a:r>
            <a:r>
              <a:rPr spc="1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4" dirty="0">
                <a:latin typeface="Verdana" panose="020B0604030504040204" pitchFamily="34" charset="0"/>
                <a:ea typeface="Verdana" panose="020B0604030504040204" pitchFamily="34" charset="0"/>
              </a:rPr>
              <a:t>IDENTITĂ</a:t>
            </a:r>
          </a:p>
        </p:txBody>
      </p:sp>
    </p:spTree>
    <p:extLst>
      <p:ext uri="{BB962C8B-B14F-4D97-AF65-F5344CB8AC3E}">
        <p14:creationId xmlns:p14="http://schemas.microsoft.com/office/powerpoint/2010/main" val="42621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0" y="876300"/>
            <a:ext cx="904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it-IT" altLang="it-IT" sz="32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lang="it-IT" altLang="it-IT" sz="32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it-IT" altLang="it-IT" sz="3000" b="1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181768" y="152400"/>
            <a:ext cx="8678863" cy="2462213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it-IT" altLang="it-IT" sz="36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t-IT" altLang="it-IT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t-IT" altLang="it-IT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Adolescente che si trova davanti a 4 compiti evolutivi specifici (</a:t>
            </a:r>
            <a:r>
              <a:rPr lang="it-IT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Charmet</a:t>
            </a:r>
            <a:r>
              <a:rPr lang="it-IT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, 2000):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t-IT" altLang="it-IT" sz="2400" b="1" dirty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alt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52600" y="3733800"/>
            <a:ext cx="5943600" cy="2169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it-IT" altLang="it-IT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b="1" dirty="0"/>
              <a:t>La </a:t>
            </a:r>
            <a:r>
              <a:rPr lang="it-IT" altLang="it-IT" sz="2800" b="1" dirty="0" err="1"/>
              <a:t>mentalizzazione</a:t>
            </a:r>
            <a:r>
              <a:rPr lang="it-IT" altLang="it-IT" sz="2800" b="1" dirty="0"/>
              <a:t> del corpo;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b="1" dirty="0"/>
              <a:t>La separazione-individuazione;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b="1" dirty="0"/>
              <a:t>La nascita sociale;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b="1" dirty="0"/>
              <a:t>La definizione dei valori.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6" y="1805651"/>
            <a:ext cx="3641725" cy="19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8800" y="940708"/>
            <a:ext cx="3202940" cy="3841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 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difficoltà  </a:t>
            </a: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dell’adolescente  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sembrano </a:t>
            </a:r>
            <a:r>
              <a:rPr sz="2400" spc="-2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legate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non </a:t>
            </a: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tanto  all’urgenza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 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dover  </a:t>
            </a:r>
            <a:r>
              <a:rPr sz="2400" spc="-2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affrontare </a:t>
            </a: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queste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situazioni, 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quanto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al  </a:t>
            </a:r>
            <a:r>
              <a:rPr sz="2400" spc="-2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doversi confrontare  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 </a:t>
            </a:r>
            <a:r>
              <a:rPr sz="2400" b="1" dirty="0">
                <a:solidFill>
                  <a:srgbClr val="6F2F9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più </a:t>
            </a:r>
            <a:r>
              <a:rPr sz="2400" b="1" spc="-5" dirty="0">
                <a:solidFill>
                  <a:srgbClr val="6F2F9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compiti  </a:t>
            </a:r>
            <a:r>
              <a:rPr sz="2400" b="1" spc="-10" dirty="0">
                <a:solidFill>
                  <a:srgbClr val="6F2F9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simultaneamente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  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condizioni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non  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sempre supportive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  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gratificanti.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81000"/>
            <a:ext cx="4876800" cy="5907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07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373041"/>
            <a:ext cx="8023225" cy="507831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1- </a:t>
            </a:r>
            <a:r>
              <a:rPr lang="it-IT" dirty="0" err="1">
                <a:solidFill>
                  <a:srgbClr val="FF0000"/>
                </a:solidFill>
              </a:rPr>
              <a:t>Mentalizzazione</a:t>
            </a:r>
            <a:r>
              <a:rPr lang="it-IT" dirty="0">
                <a:solidFill>
                  <a:srgbClr val="FF0000"/>
                </a:solidFill>
              </a:rPr>
              <a:t> del corpo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66125" cy="5047536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it-IT" altLang="it-IT" dirty="0"/>
          </a:p>
          <a:p>
            <a:pPr marL="10860" algn="l" rtl="0"/>
            <a:r>
              <a:rPr lang="it-IT" altLang="it-IT" sz="2400" kern="1200" dirty="0">
                <a:latin typeface="+mn-lt"/>
                <a:ea typeface="Verdana" panose="020B0604030504040204" pitchFamily="34" charset="0"/>
                <a:cs typeface="+mn-cs"/>
              </a:rPr>
              <a:t>Il corpo si trasforma biologicamente e diventa capace di sessualità generativa.</a:t>
            </a:r>
          </a:p>
          <a:p>
            <a:pPr marL="10860" algn="l" rtl="0"/>
            <a:endParaRPr lang="it-IT" altLang="it-IT" sz="2400" kern="1200" dirty="0">
              <a:latin typeface="+mn-lt"/>
              <a:ea typeface="Verdana" panose="020B0604030504040204" pitchFamily="34" charset="0"/>
              <a:cs typeface="+mn-cs"/>
            </a:endParaRPr>
          </a:p>
          <a:p>
            <a:pPr marL="10860" algn="l" rtl="0"/>
            <a:r>
              <a:rPr lang="it-IT" altLang="it-IT" sz="2400" kern="1200" dirty="0">
                <a:latin typeface="+mn-lt"/>
                <a:ea typeface="Verdana" panose="020B0604030504040204" pitchFamily="34" charset="0"/>
                <a:cs typeface="+mn-cs"/>
              </a:rPr>
              <a:t>La trasformazione del corpo in adolescenza richiede un importante lavoro psichico al fine di produrre rappresentazioni mentali della maturazione dell’apparato sessuale e riproduttivo, dell’incremento delle masse muscolari, della statura e di tutto il corpo.</a:t>
            </a:r>
          </a:p>
          <a:p>
            <a:pPr marL="10860" algn="l" rtl="0"/>
            <a:endParaRPr lang="it-IT" altLang="it-IT" sz="2400" kern="1200" dirty="0">
              <a:latin typeface="+mn-lt"/>
              <a:ea typeface="Verdana" panose="020B0604030504040204" pitchFamily="34" charset="0"/>
              <a:cs typeface="+mn-cs"/>
            </a:endParaRPr>
          </a:p>
          <a:p>
            <a:pPr marL="10860" algn="l" rtl="0"/>
            <a:r>
              <a:rPr lang="it-IT" altLang="it-IT" sz="2400" kern="1200" dirty="0">
                <a:latin typeface="+mn-lt"/>
                <a:ea typeface="Verdana" panose="020B0604030504040204" pitchFamily="34" charset="0"/>
                <a:cs typeface="+mn-cs"/>
              </a:rPr>
              <a:t>La </a:t>
            </a:r>
            <a:r>
              <a:rPr lang="it-IT" altLang="it-IT" sz="2400" kern="1200" dirty="0" err="1">
                <a:latin typeface="+mn-lt"/>
                <a:ea typeface="Verdana" panose="020B0604030504040204" pitchFamily="34" charset="0"/>
                <a:cs typeface="+mn-cs"/>
              </a:rPr>
              <a:t>mentalizzazione</a:t>
            </a:r>
            <a:r>
              <a:rPr lang="it-IT" altLang="it-IT" sz="2400" kern="1200" dirty="0">
                <a:latin typeface="+mn-lt"/>
                <a:ea typeface="Verdana" panose="020B0604030504040204" pitchFamily="34" charset="0"/>
                <a:cs typeface="+mn-cs"/>
              </a:rPr>
              <a:t> comporta per il ragazzo la possibilità di rendersi conto di ciò che sta succedendo e integrare la nuova corporeità dentro di </a:t>
            </a:r>
            <a:r>
              <a:rPr lang="it-IT" altLang="it-IT" sz="2400" kern="1200" dirty="0" err="1">
                <a:latin typeface="+mn-lt"/>
                <a:ea typeface="Verdana" panose="020B0604030504040204" pitchFamily="34" charset="0"/>
                <a:cs typeface="+mn-cs"/>
              </a:rPr>
              <a:t>sè</a:t>
            </a:r>
            <a:r>
              <a:rPr lang="it-IT" altLang="it-IT" sz="2400" kern="1200" dirty="0">
                <a:latin typeface="+mn-lt"/>
                <a:ea typeface="Verdana" panose="020B0604030504040204" pitchFamily="34" charset="0"/>
                <a:cs typeface="+mn-cs"/>
              </a:rPr>
              <a:t>, con una consapevolezza autoriflessiva che fa del cambiamento qualcosa che la mente ha davvero interiorizzato.</a:t>
            </a:r>
          </a:p>
          <a:p>
            <a:pPr eaLnBrk="1" hangingPunct="1"/>
            <a:endParaRPr lang="it-IT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590800" y="533400"/>
            <a:ext cx="5638800" cy="1809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3" marR="4344" algn="ctr">
              <a:lnSpc>
                <a:spcPct val="140000"/>
              </a:lnSpc>
            </a:pPr>
            <a:r>
              <a:rPr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L'adolescente si trova a dover affrontare  un cambiamento del corpo che non  dipende da lui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8735" y="3429000"/>
            <a:ext cx="6142697" cy="2980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800" dirty="0"/>
              <a:t>con cui deve trovare una </a:t>
            </a:r>
            <a:r>
              <a:rPr sz="2800" dirty="0" err="1"/>
              <a:t>nuova</a:t>
            </a:r>
            <a:r>
              <a:rPr sz="2800" dirty="0"/>
              <a:t> </a:t>
            </a:r>
            <a:r>
              <a:rPr sz="2800" dirty="0" err="1"/>
              <a:t>sintonia</a:t>
            </a:r>
            <a:endParaRPr lang="it-IT" sz="2800" dirty="0"/>
          </a:p>
          <a:p>
            <a:pPr marL="10860"/>
            <a:endParaRPr lang="it-IT" sz="2800" dirty="0"/>
          </a:p>
          <a:p>
            <a:pPr marL="10860"/>
            <a:r>
              <a:rPr lang="it-IT" sz="2800" dirty="0"/>
              <a:t>Per un adolescente la risposta più semplice  e che affronta questa confusione è dare una definizione aperta (bisex o fluido)</a:t>
            </a:r>
          </a:p>
          <a:p>
            <a:pPr marL="10860"/>
            <a:endParaRPr sz="2565" dirty="0">
              <a:latin typeface="Century Gothic"/>
              <a:cs typeface="Century Gothic"/>
            </a:endParaRPr>
          </a:p>
        </p:txBody>
      </p:sp>
      <p:sp>
        <p:nvSpPr>
          <p:cNvPr id="4" name="object 14"/>
          <p:cNvSpPr/>
          <p:nvPr/>
        </p:nvSpPr>
        <p:spPr>
          <a:xfrm>
            <a:off x="304800" y="2971800"/>
            <a:ext cx="2536825" cy="2941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57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381" y="228600"/>
            <a:ext cx="5257800" cy="507831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2-Separazione-individuazione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4294967295"/>
          </p:nvPr>
        </p:nvSpPr>
        <p:spPr>
          <a:xfrm>
            <a:off x="381001" y="762000"/>
            <a:ext cx="8520112" cy="6771084"/>
          </a:xfrm>
          <a:prstGeom prst="rect">
            <a:avLst/>
          </a:prstGeom>
        </p:spPr>
        <p:txBody>
          <a:bodyPr/>
          <a:lstStyle/>
          <a:p>
            <a:pPr marL="10860" algn="l" rtl="0" eaLnBrk="1" hangingPunct="1">
              <a:defRPr/>
            </a:pPr>
            <a:r>
              <a:rPr lang="it-IT" altLang="it-IT" kern="1200" dirty="0">
                <a:latin typeface="+mn-lt"/>
                <a:cs typeface="+mn-cs"/>
              </a:rPr>
              <a:t>L’adolescente è chiamato a rendersi progressivamente indipendente dalle figure dei genitori. </a:t>
            </a:r>
          </a:p>
          <a:p>
            <a:pPr marL="10860" algn="l" rtl="0">
              <a:defRPr/>
            </a:pPr>
            <a:r>
              <a:rPr lang="it-IT" altLang="it-IT" kern="1200" dirty="0">
                <a:latin typeface="+mn-lt"/>
                <a:cs typeface="+mn-cs"/>
              </a:rPr>
              <a:t>Il genitore dell’infanzia è un genitore onnipotente e onnipresente e la separazione da questo oggetto dovrebbe portare a una relazione più matura e realistica, dove il ragazzo non pensi di avere a che fare con un mago onnipotente, bensì con una persona. </a:t>
            </a:r>
          </a:p>
          <a:p>
            <a:pPr marL="10860" algn="l" rtl="0" eaLnBrk="1" hangingPunct="1">
              <a:defRPr/>
            </a:pPr>
            <a:endParaRPr lang="it-IT" altLang="it-IT" kern="1200" dirty="0">
              <a:latin typeface="+mn-lt"/>
              <a:cs typeface="+mn-cs"/>
            </a:endParaRPr>
          </a:p>
          <a:p>
            <a:pPr marL="10860" algn="l" rtl="0" eaLnBrk="1" hangingPunct="1">
              <a:defRPr/>
            </a:pPr>
            <a:r>
              <a:rPr lang="it-IT" altLang="it-IT" kern="1200" dirty="0">
                <a:latin typeface="+mn-lt"/>
                <a:cs typeface="+mn-cs"/>
              </a:rPr>
              <a:t>Non ci si riferisce alla separazione dai genitori reali: non è la separazione in senso spaziale e concreto, ma una separazione mentale.</a:t>
            </a:r>
          </a:p>
          <a:p>
            <a:pPr marL="10860" algn="l" rtl="0">
              <a:defRPr/>
            </a:pPr>
            <a:r>
              <a:rPr lang="it-IT" altLang="it-IT" i="1" kern="1200" dirty="0"/>
              <a:t>«Sto male. Smettila di pensare a delle soluzioni, non puoi più con una carezza ed un bacio risolvermi i problemi. Sto male io, tu non c’entri»</a:t>
            </a:r>
          </a:p>
          <a:p>
            <a:pPr marL="10860" algn="l" rtl="0" eaLnBrk="1" hangingPunct="1">
              <a:defRPr/>
            </a:pPr>
            <a:endParaRPr lang="it-IT" altLang="it-IT" kern="1200" dirty="0">
              <a:latin typeface="+mn-lt"/>
              <a:cs typeface="+mn-cs"/>
            </a:endParaRPr>
          </a:p>
          <a:p>
            <a:pPr marL="10860" algn="l" rtl="0">
              <a:defRPr/>
            </a:pPr>
            <a:r>
              <a:rPr lang="it-IT" altLang="it-IT" kern="1200" dirty="0">
                <a:latin typeface="+mn-lt"/>
                <a:cs typeface="+mn-cs"/>
              </a:rPr>
              <a:t>Il processo di separazione interessa entrambi i versanti: anche i genitori sono chiamati a separarsi dai figli e accettare che essi diventino adulti ed emancipati. Questo compito può generare sentimenti di ansia e ambivalenza: l’orgoglio per la crescita del figlio e delle sue abilità coesiste con le preoccupazioni per la sua raggiunta autonomia. </a:t>
            </a:r>
          </a:p>
          <a:p>
            <a:pPr marL="10860" algn="ctr" rtl="0">
              <a:defRPr/>
            </a:pPr>
            <a:r>
              <a:rPr lang="it-IT" altLang="it-IT" kern="1200" dirty="0">
                <a:latin typeface="+mn-lt"/>
                <a:cs typeface="+mn-cs"/>
              </a:rPr>
              <a:t>TOLLERARE LA DISTANZA DAI FIGLI (non parla, si isola da noi, non viene in vacanza=sta creando spazio).</a:t>
            </a:r>
          </a:p>
          <a:p>
            <a:pPr algn="just" eaLnBrk="1" hangingPunct="1">
              <a:defRPr/>
            </a:pP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6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48537" cy="507831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3-Nascita sociale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4294967295"/>
          </p:nvPr>
        </p:nvSpPr>
        <p:spPr>
          <a:xfrm>
            <a:off x="258763" y="1408113"/>
            <a:ext cx="8688387" cy="3693319"/>
          </a:xfrm>
          <a:prstGeom prst="rect">
            <a:avLst/>
          </a:prstGeom>
        </p:spPr>
        <p:txBody>
          <a:bodyPr/>
          <a:lstStyle/>
          <a:p>
            <a:pPr marL="10860" algn="just" rtl="0">
              <a:defRPr/>
            </a:pPr>
            <a:r>
              <a:rPr lang="it-IT" altLang="it-IT" sz="2400" kern="1200" dirty="0">
                <a:latin typeface="+mn-lt"/>
                <a:cs typeface="+mn-cs"/>
              </a:rPr>
              <a:t>Riguarda l’assunzione di un ruolo socialmente riconosciuto tra i coetanei e nel contesto allargato, che consente di progettare e di agire in direzione del proprio percorso futuro.</a:t>
            </a:r>
          </a:p>
          <a:p>
            <a:pPr marL="10860" algn="just" rtl="0">
              <a:defRPr/>
            </a:pPr>
            <a:endParaRPr lang="it-IT" altLang="it-IT" sz="2400" i="1" kern="1200" dirty="0">
              <a:latin typeface="+mn-lt"/>
              <a:cs typeface="+mn-cs"/>
            </a:endParaRPr>
          </a:p>
          <a:p>
            <a:pPr marL="10860" algn="just" rtl="0">
              <a:defRPr/>
            </a:pPr>
            <a:r>
              <a:rPr lang="it-IT" altLang="it-IT" sz="2400" i="1" kern="1200" dirty="0">
                <a:latin typeface="+mn-lt"/>
                <a:cs typeface="+mn-cs"/>
              </a:rPr>
              <a:t>l’adolescente sviluppa il bisogno di appartenenza a una rete di relazioni con i coetanei e sceglie autonomamente per se stesso i suoi amici. </a:t>
            </a:r>
          </a:p>
          <a:p>
            <a:pPr marL="10860" algn="just" rtl="0">
              <a:defRPr/>
            </a:pPr>
            <a:endParaRPr lang="it-IT" altLang="it-IT" sz="2400" i="1" kern="1200" dirty="0">
              <a:latin typeface="+mn-lt"/>
              <a:cs typeface="+mn-cs"/>
            </a:endParaRPr>
          </a:p>
          <a:p>
            <a:pPr marL="10860" algn="just" rtl="0">
              <a:defRPr/>
            </a:pPr>
            <a:r>
              <a:rPr lang="it-IT" altLang="it-IT" sz="2400" kern="1200" dirty="0">
                <a:latin typeface="+mn-lt"/>
                <a:cs typeface="+mn-cs"/>
              </a:rPr>
              <a:t>La scuola costituisce spesso l’ambito centrale e decisivo di questo compito evolutivo. </a:t>
            </a:r>
          </a:p>
        </p:txBody>
      </p:sp>
    </p:spTree>
    <p:extLst>
      <p:ext uri="{BB962C8B-B14F-4D97-AF65-F5344CB8AC3E}">
        <p14:creationId xmlns:p14="http://schemas.microsoft.com/office/powerpoint/2010/main" val="115079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364" y="685800"/>
            <a:ext cx="63246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332" marR="4344" indent="-1598015"/>
            <a:r>
              <a:rPr lang="it-IT" spc="-81" dirty="0">
                <a:solidFill>
                  <a:srgbClr val="FF0000"/>
                </a:solidFill>
                <a:latin typeface="Times New Roman"/>
                <a:cs typeface="Times New Roman"/>
              </a:rPr>
              <a:t>4-</a:t>
            </a:r>
            <a:r>
              <a:rPr spc="-8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pc="-316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pc="-26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pc="-188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pc="5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pc="-188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pc="-38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pc="-188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pc="39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pc="5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pc="-316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pc="29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pc="-26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pc="39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pc="-30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pc="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pc="5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pc="-35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pc="-188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pc="39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pc="5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pc="-192" dirty="0">
                <a:solidFill>
                  <a:srgbClr val="FF0000"/>
                </a:solidFill>
                <a:latin typeface="Times New Roman"/>
                <a:cs typeface="Times New Roman"/>
              </a:rPr>
              <a:t>E  DEI</a:t>
            </a:r>
            <a:r>
              <a:rPr spc="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20" dirty="0">
                <a:solidFill>
                  <a:srgbClr val="FF0000"/>
                </a:solidFill>
                <a:latin typeface="Times New Roman"/>
                <a:cs typeface="Times New Roman"/>
              </a:rPr>
              <a:t>VALORI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4920" y="2629624"/>
            <a:ext cx="630686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tabLst>
                <a:tab pos="2517295" algn="l"/>
                <a:tab pos="3417570" algn="l"/>
                <a:tab pos="5091603" algn="l"/>
              </a:tabLst>
              <a:defRPr/>
            </a:pPr>
            <a:r>
              <a:rPr sz="2400" dirty="0"/>
              <a:t>L’adolescente </a:t>
            </a:r>
            <a:r>
              <a:rPr sz="2400" dirty="0" err="1"/>
              <a:t>si</a:t>
            </a:r>
            <a:r>
              <a:rPr sz="2400" dirty="0"/>
              <a:t> </a:t>
            </a:r>
            <a:r>
              <a:rPr sz="2400" dirty="0" err="1"/>
              <a:t>trova</a:t>
            </a:r>
            <a:r>
              <a:rPr lang="it-IT" sz="2400" dirty="0"/>
              <a:t> </a:t>
            </a:r>
            <a:r>
              <a:rPr sz="2400" dirty="0"/>
              <a:t>a dover individuare  un </a:t>
            </a:r>
            <a:r>
              <a:rPr lang="it-IT" sz="2400" dirty="0"/>
              <a:t>PROPRIO</a:t>
            </a:r>
            <a:r>
              <a:rPr sz="2400" dirty="0"/>
              <a:t> modello valoriale e un</a:t>
            </a:r>
            <a:r>
              <a:rPr lang="it-IT" sz="2400" dirty="0"/>
              <a:t> PROPRIO</a:t>
            </a:r>
            <a:r>
              <a:rPr sz="2400" dirty="0"/>
              <a:t>  senso </a:t>
            </a:r>
            <a:r>
              <a:rPr sz="2400" dirty="0" err="1"/>
              <a:t>etico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lang="it-IT" sz="2400" dirty="0"/>
              <a:t> </a:t>
            </a:r>
            <a:r>
              <a:rPr sz="2400" dirty="0" err="1"/>
              <a:t>guidino</a:t>
            </a:r>
            <a:r>
              <a:rPr sz="2400" dirty="0"/>
              <a:t> la sua azione  individuale attraverso l’incontro con altri  soggetti.</a:t>
            </a:r>
          </a:p>
        </p:txBody>
      </p:sp>
      <p:sp>
        <p:nvSpPr>
          <p:cNvPr id="4" name="object 4"/>
          <p:cNvSpPr/>
          <p:nvPr/>
        </p:nvSpPr>
        <p:spPr>
          <a:xfrm>
            <a:off x="2261021" y="4288775"/>
            <a:ext cx="553853" cy="677655"/>
          </a:xfrm>
          <a:custGeom>
            <a:avLst/>
            <a:gdLst/>
            <a:ahLst/>
            <a:cxnLst/>
            <a:rect l="l" t="t" r="r" b="b"/>
            <a:pathLst>
              <a:path w="647700" h="792479">
                <a:moveTo>
                  <a:pt x="486156" y="467867"/>
                </a:moveTo>
                <a:lnTo>
                  <a:pt x="161543" y="467867"/>
                </a:lnTo>
                <a:lnTo>
                  <a:pt x="161543" y="0"/>
                </a:lnTo>
                <a:lnTo>
                  <a:pt x="486156" y="0"/>
                </a:lnTo>
                <a:lnTo>
                  <a:pt x="486156" y="467867"/>
                </a:lnTo>
                <a:close/>
              </a:path>
              <a:path w="647700" h="792479">
                <a:moveTo>
                  <a:pt x="323087" y="792480"/>
                </a:moveTo>
                <a:lnTo>
                  <a:pt x="0" y="467867"/>
                </a:lnTo>
                <a:lnTo>
                  <a:pt x="647699" y="467867"/>
                </a:lnTo>
                <a:lnTo>
                  <a:pt x="323087" y="79248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2234959" y="4278349"/>
            <a:ext cx="605980" cy="702633"/>
          </a:xfrm>
          <a:custGeom>
            <a:avLst/>
            <a:gdLst/>
            <a:ahLst/>
            <a:cxnLst/>
            <a:rect l="l" t="t" r="r" b="b"/>
            <a:pathLst>
              <a:path w="708660" h="821689">
                <a:moveTo>
                  <a:pt x="179831" y="480059"/>
                </a:moveTo>
                <a:lnTo>
                  <a:pt x="179831" y="0"/>
                </a:lnTo>
                <a:lnTo>
                  <a:pt x="528828" y="0"/>
                </a:lnTo>
                <a:lnTo>
                  <a:pt x="528828" y="12191"/>
                </a:lnTo>
                <a:lnTo>
                  <a:pt x="204216" y="12191"/>
                </a:lnTo>
                <a:lnTo>
                  <a:pt x="192024" y="24383"/>
                </a:lnTo>
                <a:lnTo>
                  <a:pt x="204216" y="24383"/>
                </a:lnTo>
                <a:lnTo>
                  <a:pt x="204216" y="467867"/>
                </a:lnTo>
                <a:lnTo>
                  <a:pt x="192024" y="467867"/>
                </a:lnTo>
                <a:lnTo>
                  <a:pt x="179831" y="480059"/>
                </a:lnTo>
                <a:close/>
              </a:path>
              <a:path w="708660" h="821689">
                <a:moveTo>
                  <a:pt x="204216" y="24383"/>
                </a:moveTo>
                <a:lnTo>
                  <a:pt x="192024" y="24383"/>
                </a:lnTo>
                <a:lnTo>
                  <a:pt x="204216" y="12191"/>
                </a:lnTo>
                <a:lnTo>
                  <a:pt x="204216" y="24383"/>
                </a:lnTo>
                <a:close/>
              </a:path>
              <a:path w="708660" h="821689">
                <a:moveTo>
                  <a:pt x="502919" y="24383"/>
                </a:moveTo>
                <a:lnTo>
                  <a:pt x="204216" y="24383"/>
                </a:lnTo>
                <a:lnTo>
                  <a:pt x="204216" y="12191"/>
                </a:lnTo>
                <a:lnTo>
                  <a:pt x="502919" y="12191"/>
                </a:lnTo>
                <a:lnTo>
                  <a:pt x="502919" y="24383"/>
                </a:lnTo>
                <a:close/>
              </a:path>
              <a:path w="708660" h="821689">
                <a:moveTo>
                  <a:pt x="647699" y="492251"/>
                </a:moveTo>
                <a:lnTo>
                  <a:pt x="502919" y="492251"/>
                </a:lnTo>
                <a:lnTo>
                  <a:pt x="502919" y="12191"/>
                </a:lnTo>
                <a:lnTo>
                  <a:pt x="516636" y="24383"/>
                </a:lnTo>
                <a:lnTo>
                  <a:pt x="528828" y="24383"/>
                </a:lnTo>
                <a:lnTo>
                  <a:pt x="528828" y="467867"/>
                </a:lnTo>
                <a:lnTo>
                  <a:pt x="516636" y="467867"/>
                </a:lnTo>
                <a:lnTo>
                  <a:pt x="528828" y="480059"/>
                </a:lnTo>
                <a:lnTo>
                  <a:pt x="659891" y="480059"/>
                </a:lnTo>
                <a:lnTo>
                  <a:pt x="647699" y="492251"/>
                </a:lnTo>
                <a:close/>
              </a:path>
              <a:path w="708660" h="821689">
                <a:moveTo>
                  <a:pt x="528828" y="24383"/>
                </a:moveTo>
                <a:lnTo>
                  <a:pt x="516636" y="24383"/>
                </a:lnTo>
                <a:lnTo>
                  <a:pt x="502919" y="12191"/>
                </a:lnTo>
                <a:lnTo>
                  <a:pt x="528828" y="12191"/>
                </a:lnTo>
                <a:lnTo>
                  <a:pt x="528828" y="24383"/>
                </a:lnTo>
                <a:close/>
              </a:path>
              <a:path w="708660" h="821689">
                <a:moveTo>
                  <a:pt x="353567" y="821435"/>
                </a:moveTo>
                <a:lnTo>
                  <a:pt x="0" y="467867"/>
                </a:lnTo>
                <a:lnTo>
                  <a:pt x="179831" y="467867"/>
                </a:lnTo>
                <a:lnTo>
                  <a:pt x="179831" y="470915"/>
                </a:lnTo>
                <a:lnTo>
                  <a:pt x="39624" y="470915"/>
                </a:lnTo>
                <a:lnTo>
                  <a:pt x="30480" y="492251"/>
                </a:lnTo>
                <a:lnTo>
                  <a:pt x="60859" y="492251"/>
                </a:lnTo>
                <a:lnTo>
                  <a:pt x="353589" y="786362"/>
                </a:lnTo>
                <a:lnTo>
                  <a:pt x="344423" y="795528"/>
                </a:lnTo>
                <a:lnTo>
                  <a:pt x="379587" y="795528"/>
                </a:lnTo>
                <a:lnTo>
                  <a:pt x="353567" y="821435"/>
                </a:lnTo>
                <a:close/>
              </a:path>
              <a:path w="708660" h="821689">
                <a:moveTo>
                  <a:pt x="204216" y="480059"/>
                </a:moveTo>
                <a:lnTo>
                  <a:pt x="179831" y="480059"/>
                </a:lnTo>
                <a:lnTo>
                  <a:pt x="192024" y="467867"/>
                </a:lnTo>
                <a:lnTo>
                  <a:pt x="204216" y="467867"/>
                </a:lnTo>
                <a:lnTo>
                  <a:pt x="204216" y="480059"/>
                </a:lnTo>
                <a:close/>
              </a:path>
              <a:path w="708660" h="821689">
                <a:moveTo>
                  <a:pt x="528828" y="480059"/>
                </a:moveTo>
                <a:lnTo>
                  <a:pt x="516636" y="467867"/>
                </a:lnTo>
                <a:lnTo>
                  <a:pt x="528828" y="467867"/>
                </a:lnTo>
                <a:lnTo>
                  <a:pt x="528828" y="480059"/>
                </a:lnTo>
                <a:close/>
              </a:path>
              <a:path w="708660" h="821689">
                <a:moveTo>
                  <a:pt x="659891" y="480059"/>
                </a:moveTo>
                <a:lnTo>
                  <a:pt x="528828" y="480059"/>
                </a:lnTo>
                <a:lnTo>
                  <a:pt x="528828" y="467867"/>
                </a:lnTo>
                <a:lnTo>
                  <a:pt x="708660" y="467867"/>
                </a:lnTo>
                <a:lnTo>
                  <a:pt x="705598" y="470915"/>
                </a:lnTo>
                <a:lnTo>
                  <a:pt x="669035" y="470915"/>
                </a:lnTo>
                <a:lnTo>
                  <a:pt x="659891" y="480059"/>
                </a:lnTo>
                <a:close/>
              </a:path>
              <a:path w="708660" h="821689">
                <a:moveTo>
                  <a:pt x="60859" y="492251"/>
                </a:moveTo>
                <a:lnTo>
                  <a:pt x="30480" y="492251"/>
                </a:lnTo>
                <a:lnTo>
                  <a:pt x="39624" y="470915"/>
                </a:lnTo>
                <a:lnTo>
                  <a:pt x="60859" y="492251"/>
                </a:lnTo>
                <a:close/>
              </a:path>
              <a:path w="708660" h="821689">
                <a:moveTo>
                  <a:pt x="204216" y="492251"/>
                </a:moveTo>
                <a:lnTo>
                  <a:pt x="60859" y="492251"/>
                </a:lnTo>
                <a:lnTo>
                  <a:pt x="39624" y="470915"/>
                </a:lnTo>
                <a:lnTo>
                  <a:pt x="179831" y="470915"/>
                </a:lnTo>
                <a:lnTo>
                  <a:pt x="179831" y="480059"/>
                </a:lnTo>
                <a:lnTo>
                  <a:pt x="204216" y="480059"/>
                </a:lnTo>
                <a:lnTo>
                  <a:pt x="204216" y="492251"/>
                </a:lnTo>
                <a:close/>
              </a:path>
              <a:path w="708660" h="821689">
                <a:moveTo>
                  <a:pt x="379587" y="795528"/>
                </a:moveTo>
                <a:lnTo>
                  <a:pt x="362712" y="795528"/>
                </a:lnTo>
                <a:lnTo>
                  <a:pt x="353589" y="786362"/>
                </a:lnTo>
                <a:lnTo>
                  <a:pt x="669035" y="470915"/>
                </a:lnTo>
                <a:lnTo>
                  <a:pt x="678179" y="492251"/>
                </a:lnTo>
                <a:lnTo>
                  <a:pt x="684170" y="492251"/>
                </a:lnTo>
                <a:lnTo>
                  <a:pt x="379587" y="795528"/>
                </a:lnTo>
                <a:close/>
              </a:path>
              <a:path w="708660" h="821689">
                <a:moveTo>
                  <a:pt x="684170" y="492251"/>
                </a:moveTo>
                <a:lnTo>
                  <a:pt x="678179" y="492251"/>
                </a:lnTo>
                <a:lnTo>
                  <a:pt x="669035" y="470915"/>
                </a:lnTo>
                <a:lnTo>
                  <a:pt x="705598" y="470915"/>
                </a:lnTo>
                <a:lnTo>
                  <a:pt x="684170" y="492251"/>
                </a:lnTo>
                <a:close/>
              </a:path>
              <a:path w="708660" h="821689">
                <a:moveTo>
                  <a:pt x="362712" y="795528"/>
                </a:moveTo>
                <a:lnTo>
                  <a:pt x="344423" y="795528"/>
                </a:lnTo>
                <a:lnTo>
                  <a:pt x="353589" y="786362"/>
                </a:lnTo>
                <a:lnTo>
                  <a:pt x="362712" y="79552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6233124" y="4288775"/>
            <a:ext cx="553853" cy="677655"/>
          </a:xfrm>
          <a:custGeom>
            <a:avLst/>
            <a:gdLst/>
            <a:ahLst/>
            <a:cxnLst/>
            <a:rect l="l" t="t" r="r" b="b"/>
            <a:pathLst>
              <a:path w="647700" h="792479">
                <a:moveTo>
                  <a:pt x="486155" y="467867"/>
                </a:moveTo>
                <a:lnTo>
                  <a:pt x="163067" y="467867"/>
                </a:lnTo>
                <a:lnTo>
                  <a:pt x="163067" y="0"/>
                </a:lnTo>
                <a:lnTo>
                  <a:pt x="486155" y="0"/>
                </a:lnTo>
                <a:lnTo>
                  <a:pt x="486155" y="467867"/>
                </a:lnTo>
                <a:close/>
              </a:path>
              <a:path w="647700" h="792479">
                <a:moveTo>
                  <a:pt x="324611" y="792480"/>
                </a:moveTo>
                <a:lnTo>
                  <a:pt x="0" y="467867"/>
                </a:lnTo>
                <a:lnTo>
                  <a:pt x="647700" y="467867"/>
                </a:lnTo>
                <a:lnTo>
                  <a:pt x="324611" y="79248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6207060" y="4278349"/>
            <a:ext cx="607609" cy="702633"/>
          </a:xfrm>
          <a:custGeom>
            <a:avLst/>
            <a:gdLst/>
            <a:ahLst/>
            <a:cxnLst/>
            <a:rect l="l" t="t" r="r" b="b"/>
            <a:pathLst>
              <a:path w="710565" h="821689">
                <a:moveTo>
                  <a:pt x="179831" y="480059"/>
                </a:moveTo>
                <a:lnTo>
                  <a:pt x="179831" y="0"/>
                </a:lnTo>
                <a:lnTo>
                  <a:pt x="528828" y="0"/>
                </a:lnTo>
                <a:lnTo>
                  <a:pt x="528828" y="12191"/>
                </a:lnTo>
                <a:lnTo>
                  <a:pt x="205740" y="12191"/>
                </a:lnTo>
                <a:lnTo>
                  <a:pt x="193548" y="24383"/>
                </a:lnTo>
                <a:lnTo>
                  <a:pt x="205740" y="24383"/>
                </a:lnTo>
                <a:lnTo>
                  <a:pt x="205740" y="467867"/>
                </a:lnTo>
                <a:lnTo>
                  <a:pt x="193548" y="467867"/>
                </a:lnTo>
                <a:lnTo>
                  <a:pt x="179831" y="480059"/>
                </a:lnTo>
                <a:close/>
              </a:path>
              <a:path w="710565" h="821689">
                <a:moveTo>
                  <a:pt x="205740" y="24383"/>
                </a:moveTo>
                <a:lnTo>
                  <a:pt x="193548" y="24383"/>
                </a:lnTo>
                <a:lnTo>
                  <a:pt x="205740" y="12191"/>
                </a:lnTo>
                <a:lnTo>
                  <a:pt x="205740" y="24383"/>
                </a:lnTo>
                <a:close/>
              </a:path>
              <a:path w="710565" h="821689">
                <a:moveTo>
                  <a:pt x="504443" y="24383"/>
                </a:moveTo>
                <a:lnTo>
                  <a:pt x="205740" y="24383"/>
                </a:lnTo>
                <a:lnTo>
                  <a:pt x="205740" y="12191"/>
                </a:lnTo>
                <a:lnTo>
                  <a:pt x="504443" y="12191"/>
                </a:lnTo>
                <a:lnTo>
                  <a:pt x="504443" y="24383"/>
                </a:lnTo>
                <a:close/>
              </a:path>
              <a:path w="710565" h="821689">
                <a:moveTo>
                  <a:pt x="649224" y="492251"/>
                </a:moveTo>
                <a:lnTo>
                  <a:pt x="504443" y="492251"/>
                </a:lnTo>
                <a:lnTo>
                  <a:pt x="504443" y="12191"/>
                </a:lnTo>
                <a:lnTo>
                  <a:pt x="516636" y="24383"/>
                </a:lnTo>
                <a:lnTo>
                  <a:pt x="528828" y="24383"/>
                </a:lnTo>
                <a:lnTo>
                  <a:pt x="528828" y="467867"/>
                </a:lnTo>
                <a:lnTo>
                  <a:pt x="516636" y="467867"/>
                </a:lnTo>
                <a:lnTo>
                  <a:pt x="528828" y="480059"/>
                </a:lnTo>
                <a:lnTo>
                  <a:pt x="661416" y="480059"/>
                </a:lnTo>
                <a:lnTo>
                  <a:pt x="649224" y="492251"/>
                </a:lnTo>
                <a:close/>
              </a:path>
              <a:path w="710565" h="821689">
                <a:moveTo>
                  <a:pt x="528828" y="24383"/>
                </a:moveTo>
                <a:lnTo>
                  <a:pt x="516636" y="24383"/>
                </a:lnTo>
                <a:lnTo>
                  <a:pt x="504443" y="12191"/>
                </a:lnTo>
                <a:lnTo>
                  <a:pt x="528828" y="12191"/>
                </a:lnTo>
                <a:lnTo>
                  <a:pt x="528828" y="24383"/>
                </a:lnTo>
                <a:close/>
              </a:path>
              <a:path w="710565" h="821689">
                <a:moveTo>
                  <a:pt x="355091" y="821435"/>
                </a:moveTo>
                <a:lnTo>
                  <a:pt x="0" y="467867"/>
                </a:lnTo>
                <a:lnTo>
                  <a:pt x="179831" y="467867"/>
                </a:lnTo>
                <a:lnTo>
                  <a:pt x="179831" y="470915"/>
                </a:lnTo>
                <a:lnTo>
                  <a:pt x="39624" y="470915"/>
                </a:lnTo>
                <a:lnTo>
                  <a:pt x="30480" y="492251"/>
                </a:lnTo>
                <a:lnTo>
                  <a:pt x="60959" y="492251"/>
                </a:lnTo>
                <a:lnTo>
                  <a:pt x="355092" y="786384"/>
                </a:lnTo>
                <a:lnTo>
                  <a:pt x="345948" y="795528"/>
                </a:lnTo>
                <a:lnTo>
                  <a:pt x="381111" y="795528"/>
                </a:lnTo>
                <a:lnTo>
                  <a:pt x="355091" y="821435"/>
                </a:lnTo>
                <a:close/>
              </a:path>
              <a:path w="710565" h="821689">
                <a:moveTo>
                  <a:pt x="205740" y="480059"/>
                </a:moveTo>
                <a:lnTo>
                  <a:pt x="179831" y="480059"/>
                </a:lnTo>
                <a:lnTo>
                  <a:pt x="193548" y="467867"/>
                </a:lnTo>
                <a:lnTo>
                  <a:pt x="205740" y="467867"/>
                </a:lnTo>
                <a:lnTo>
                  <a:pt x="205740" y="480059"/>
                </a:lnTo>
                <a:close/>
              </a:path>
              <a:path w="710565" h="821689">
                <a:moveTo>
                  <a:pt x="528828" y="480059"/>
                </a:moveTo>
                <a:lnTo>
                  <a:pt x="516636" y="467867"/>
                </a:lnTo>
                <a:lnTo>
                  <a:pt x="528828" y="467867"/>
                </a:lnTo>
                <a:lnTo>
                  <a:pt x="528828" y="480059"/>
                </a:lnTo>
                <a:close/>
              </a:path>
              <a:path w="710565" h="821689">
                <a:moveTo>
                  <a:pt x="661416" y="480059"/>
                </a:moveTo>
                <a:lnTo>
                  <a:pt x="528828" y="480059"/>
                </a:lnTo>
                <a:lnTo>
                  <a:pt x="528828" y="467867"/>
                </a:lnTo>
                <a:lnTo>
                  <a:pt x="710183" y="467867"/>
                </a:lnTo>
                <a:lnTo>
                  <a:pt x="707122" y="470915"/>
                </a:lnTo>
                <a:lnTo>
                  <a:pt x="670560" y="470915"/>
                </a:lnTo>
                <a:lnTo>
                  <a:pt x="661416" y="480059"/>
                </a:lnTo>
                <a:close/>
              </a:path>
              <a:path w="710565" h="821689">
                <a:moveTo>
                  <a:pt x="60959" y="492251"/>
                </a:moveTo>
                <a:lnTo>
                  <a:pt x="30480" y="492251"/>
                </a:lnTo>
                <a:lnTo>
                  <a:pt x="39624" y="470915"/>
                </a:lnTo>
                <a:lnTo>
                  <a:pt x="60959" y="492251"/>
                </a:lnTo>
                <a:close/>
              </a:path>
              <a:path w="710565" h="821689">
                <a:moveTo>
                  <a:pt x="205740" y="492251"/>
                </a:moveTo>
                <a:lnTo>
                  <a:pt x="60959" y="492251"/>
                </a:lnTo>
                <a:lnTo>
                  <a:pt x="39624" y="470915"/>
                </a:lnTo>
                <a:lnTo>
                  <a:pt x="179831" y="470915"/>
                </a:lnTo>
                <a:lnTo>
                  <a:pt x="179831" y="480059"/>
                </a:lnTo>
                <a:lnTo>
                  <a:pt x="205740" y="480059"/>
                </a:lnTo>
                <a:lnTo>
                  <a:pt x="205740" y="492251"/>
                </a:lnTo>
                <a:close/>
              </a:path>
              <a:path w="710565" h="821689">
                <a:moveTo>
                  <a:pt x="381111" y="795528"/>
                </a:moveTo>
                <a:lnTo>
                  <a:pt x="364236" y="795528"/>
                </a:lnTo>
                <a:lnTo>
                  <a:pt x="355092" y="786384"/>
                </a:lnTo>
                <a:lnTo>
                  <a:pt x="670560" y="470915"/>
                </a:lnTo>
                <a:lnTo>
                  <a:pt x="678179" y="492251"/>
                </a:lnTo>
                <a:lnTo>
                  <a:pt x="685694" y="492251"/>
                </a:lnTo>
                <a:lnTo>
                  <a:pt x="381111" y="795528"/>
                </a:lnTo>
                <a:close/>
              </a:path>
              <a:path w="710565" h="821689">
                <a:moveTo>
                  <a:pt x="685694" y="492251"/>
                </a:moveTo>
                <a:lnTo>
                  <a:pt x="678179" y="492251"/>
                </a:lnTo>
                <a:lnTo>
                  <a:pt x="670560" y="470915"/>
                </a:lnTo>
                <a:lnTo>
                  <a:pt x="707122" y="470915"/>
                </a:lnTo>
                <a:lnTo>
                  <a:pt x="685694" y="492251"/>
                </a:lnTo>
                <a:close/>
              </a:path>
              <a:path w="710565" h="821689">
                <a:moveTo>
                  <a:pt x="364236" y="795528"/>
                </a:moveTo>
                <a:lnTo>
                  <a:pt x="345948" y="795528"/>
                </a:lnTo>
                <a:lnTo>
                  <a:pt x="355092" y="786384"/>
                </a:lnTo>
                <a:lnTo>
                  <a:pt x="364236" y="79552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/>
          <p:nvPr/>
        </p:nvSpPr>
        <p:spPr>
          <a:xfrm>
            <a:off x="1348316" y="5122775"/>
            <a:ext cx="2501568" cy="71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58553"/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gli amici,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i compagni e 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gli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altri adulti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di</a:t>
            </a:r>
            <a:r>
              <a:rPr sz="1539" spc="4" dirty="0">
                <a:solidFill>
                  <a:srgbClr val="1F497C"/>
                </a:solidFill>
                <a:latin typeface="Century Gothic"/>
                <a:cs typeface="Century Gothic"/>
              </a:rPr>
              <a:t>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riferimento</a:t>
            </a:r>
            <a:endParaRPr sz="1539">
              <a:latin typeface="Century Gothic"/>
              <a:cs typeface="Century Gothic"/>
            </a:endParaRPr>
          </a:p>
          <a:p>
            <a:pPr marL="320906"/>
            <a:r>
              <a:rPr sz="1539" spc="-9" dirty="0">
                <a:solidFill>
                  <a:srgbClr val="1F497C"/>
                </a:solidFill>
                <a:latin typeface="Century Gothic"/>
                <a:cs typeface="Century Gothic"/>
              </a:rPr>
              <a:t>Contesti</a:t>
            </a:r>
            <a:r>
              <a:rPr sz="1539" spc="-21" dirty="0">
                <a:solidFill>
                  <a:srgbClr val="1F497C"/>
                </a:solidFill>
                <a:latin typeface="Century Gothic"/>
                <a:cs typeface="Century Gothic"/>
              </a:rPr>
              <a:t>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significativi</a:t>
            </a:r>
            <a:endParaRPr sz="1539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5188" y="5122775"/>
            <a:ext cx="2910442" cy="71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Influencer,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idoli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del cinema 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della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musica,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della </a:t>
            </a:r>
            <a:r>
              <a:rPr sz="1539" spc="-9" dirty="0">
                <a:solidFill>
                  <a:srgbClr val="1F497C"/>
                </a:solidFill>
                <a:latin typeface="Century Gothic"/>
                <a:cs typeface="Century Gothic"/>
              </a:rPr>
              <a:t>letteratura,  </a:t>
            </a:r>
            <a:r>
              <a:rPr sz="1539" spc="-4" dirty="0">
                <a:solidFill>
                  <a:srgbClr val="1F497C"/>
                </a:solidFill>
                <a:latin typeface="Century Gothic"/>
                <a:cs typeface="Century Gothic"/>
              </a:rPr>
              <a:t>dell’arte, </a:t>
            </a:r>
            <a:r>
              <a:rPr sz="1539" dirty="0">
                <a:solidFill>
                  <a:srgbClr val="1F497C"/>
                </a:solidFill>
                <a:latin typeface="Century Gothic"/>
                <a:cs typeface="Century Gothic"/>
              </a:rPr>
              <a:t>dello</a:t>
            </a:r>
            <a:r>
              <a:rPr sz="1539" spc="-17" dirty="0">
                <a:solidFill>
                  <a:srgbClr val="1F497C"/>
                </a:solidFill>
                <a:latin typeface="Century Gothic"/>
                <a:cs typeface="Century Gothic"/>
              </a:rPr>
              <a:t> </a:t>
            </a:r>
            <a:r>
              <a:rPr sz="1539" spc="-9" dirty="0">
                <a:solidFill>
                  <a:srgbClr val="1F497C"/>
                </a:solidFill>
                <a:latin typeface="Century Gothic"/>
                <a:cs typeface="Century Gothic"/>
              </a:rPr>
              <a:t>sport…</a:t>
            </a:r>
            <a:endParaRPr sz="1539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788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294" y="202775"/>
            <a:ext cx="8741410" cy="492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D76450"/>
                </a:solidFill>
                <a:ea typeface="MS PGothic" pitchFamily="34" charset="-128"/>
              </a:rPr>
              <a:t>Nella fisiologia dell</a:t>
            </a:r>
            <a:r>
              <a:rPr lang="it-IT" altLang="it-IT" sz="3200" dirty="0">
                <a:solidFill>
                  <a:srgbClr val="D76450"/>
                </a:solidFill>
                <a:ea typeface="MS PGothic" pitchFamily="34" charset="-128"/>
              </a:rPr>
              <a:t>’</a:t>
            </a:r>
            <a:r>
              <a:rPr lang="it-IT" altLang="ja-JP" sz="3200" dirty="0">
                <a:solidFill>
                  <a:srgbClr val="D76450"/>
                </a:solidFill>
              </a:rPr>
              <a:t>adolescenza di oggi</a:t>
            </a:r>
            <a:endParaRPr lang="it-IT" sz="3200" dirty="0">
              <a:solidFill>
                <a:srgbClr val="D76450"/>
              </a:solidFill>
              <a:ea typeface="MS PGothic" pitchFamily="34" charset="-128"/>
            </a:endParaRPr>
          </a:p>
        </p:txBody>
      </p:sp>
      <p:sp>
        <p:nvSpPr>
          <p:cNvPr id="64518" name="Segnaposto contenuto 8"/>
          <p:cNvSpPr txBox="1">
            <a:spLocks/>
          </p:cNvSpPr>
          <p:nvPr/>
        </p:nvSpPr>
        <p:spPr bwMode="auto">
          <a:xfrm>
            <a:off x="1042988" y="1270000"/>
            <a:ext cx="7643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3200">
              <a:solidFill>
                <a:srgbClr val="8D8D8F"/>
              </a:solidFill>
              <a:latin typeface="Arial" panose="020B0604020202020204" pitchFamily="34" charset="0"/>
            </a:endParaRPr>
          </a:p>
        </p:txBody>
      </p:sp>
      <p:sp>
        <p:nvSpPr>
          <p:cNvPr id="64519" name="Segnaposto contenuto 8"/>
          <p:cNvSpPr txBox="1">
            <a:spLocks/>
          </p:cNvSpPr>
          <p:nvPr/>
        </p:nvSpPr>
        <p:spPr bwMode="auto">
          <a:xfrm>
            <a:off x="255586" y="759543"/>
            <a:ext cx="863282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b="1" dirty="0">
                <a:solidFill>
                  <a:srgbClr val="D76450"/>
                </a:solidFill>
                <a:latin typeface="Arial" panose="020B0604020202020204" pitchFamily="34" charset="0"/>
              </a:rPr>
              <a:t>dispositivi elettronici: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it-IT" altLang="it-IT" sz="2000" b="1" dirty="0">
              <a:solidFill>
                <a:srgbClr val="D76450"/>
              </a:solidFill>
              <a:latin typeface="Arial" panose="020B0604020202020204" pitchFamily="34" charset="0"/>
            </a:endParaRP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PROTESI PSICHICHE E RELAZIONALI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ESTENSIONE DEL SÉ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ESPANSIONE DELLA MENTE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Nel quotidiano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reale e virtuale si compenetrano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determinando le esperienze vissute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0700" y="4941888"/>
            <a:ext cx="8154988" cy="18145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292934"/>
                </a:solidFill>
                <a:ea typeface="MS PGothic" pitchFamily="34" charset="-128"/>
              </a:rPr>
              <a:t>Tecnologia</a:t>
            </a: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 e </a:t>
            </a:r>
            <a:r>
              <a:rPr lang="it-IT" sz="2800" b="1" dirty="0">
                <a:solidFill>
                  <a:srgbClr val="292934"/>
                </a:solidFill>
                <a:ea typeface="MS PGothic" pitchFamily="34" charset="-128"/>
              </a:rPr>
              <a:t>virtuale</a:t>
            </a: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 oggi: non più </a:t>
            </a:r>
            <a:r>
              <a:rPr lang="it-IT" altLang="it-IT" sz="2800" dirty="0">
                <a:solidFill>
                  <a:srgbClr val="292934"/>
                </a:solidFill>
                <a:ea typeface="MS PGothic" pitchFamily="34" charset="-128"/>
              </a:rPr>
              <a:t>“</a:t>
            </a: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mezzi possibili</a:t>
            </a:r>
            <a:r>
              <a:rPr lang="it-IT" altLang="it-IT" sz="2800" dirty="0">
                <a:solidFill>
                  <a:srgbClr val="292934"/>
                </a:solidFill>
                <a:ea typeface="MS PGothic" pitchFamily="34" charset="-128"/>
              </a:rPr>
              <a:t>”</a:t>
            </a: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, </a:t>
            </a:r>
          </a:p>
          <a:p>
            <a:pPr algn="ctr">
              <a:defRPr/>
            </a:pP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ma uno </a:t>
            </a:r>
            <a:r>
              <a:rPr lang="it-IT" sz="2800" b="1" u="sng" dirty="0">
                <a:solidFill>
                  <a:srgbClr val="DD7E6D"/>
                </a:solidFill>
                <a:ea typeface="MS PGothic" pitchFamily="34" charset="-128"/>
              </a:rPr>
              <a:t>stato del mondo</a:t>
            </a:r>
            <a:r>
              <a:rPr lang="it-IT" sz="2800" b="1" dirty="0">
                <a:solidFill>
                  <a:srgbClr val="DD7E6D"/>
                </a:solidFill>
                <a:ea typeface="MS PGothic" pitchFamily="34" charset="-128"/>
              </a:rPr>
              <a:t> </a:t>
            </a:r>
          </a:p>
          <a:p>
            <a:pPr algn="ctr">
              <a:defRPr/>
            </a:pPr>
            <a:r>
              <a:rPr lang="it-IT" sz="2800" dirty="0">
                <a:solidFill>
                  <a:srgbClr val="292934"/>
                </a:solidFill>
                <a:ea typeface="MS PGothic" pitchFamily="34" charset="-128"/>
              </a:rPr>
              <a:t>da cui è impossibile prescindere</a:t>
            </a:r>
          </a:p>
        </p:txBody>
      </p:sp>
    </p:spTree>
    <p:extLst>
      <p:ext uri="{BB962C8B-B14F-4D97-AF65-F5344CB8AC3E}">
        <p14:creationId xmlns:p14="http://schemas.microsoft.com/office/powerpoint/2010/main" val="18117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430" y="395374"/>
            <a:ext cx="404114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Segoe Script"/>
                <a:cs typeface="Segoe Script"/>
              </a:rPr>
              <a:t>L’ADOLESCENZA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046" y="1173607"/>
            <a:ext cx="51396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inizia </a:t>
            </a:r>
            <a:r>
              <a:rPr sz="2000" dirty="0">
                <a:latin typeface="Verdana"/>
                <a:cs typeface="Verdana"/>
              </a:rPr>
              <a:t>con </a:t>
            </a:r>
            <a:r>
              <a:rPr sz="2000" spc="-5" dirty="0">
                <a:latin typeface="Verdana"/>
                <a:cs typeface="Verdana"/>
              </a:rPr>
              <a:t>l’ingresso alla </a:t>
            </a:r>
            <a:r>
              <a:rPr sz="2000" dirty="0">
                <a:latin typeface="Verdana"/>
                <a:cs typeface="Verdana"/>
              </a:rPr>
              <a:t>scuola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media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5" y="2214117"/>
            <a:ext cx="4068445" cy="342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925">
              <a:lnSpc>
                <a:spcPct val="100000"/>
              </a:lnSpc>
            </a:pPr>
            <a:r>
              <a:rPr sz="2400" b="1" u="heavy" spc="-5" dirty="0">
                <a:solidFill>
                  <a:srgbClr val="FF0000"/>
                </a:solidFill>
                <a:latin typeface="Segoe Script"/>
                <a:cs typeface="Segoe Script"/>
              </a:rPr>
              <a:t>CAMBIAMENTI:</a:t>
            </a:r>
            <a:endParaRPr sz="24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nel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fisico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nella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psiche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nelle relazioni </a:t>
            </a:r>
            <a:r>
              <a:rPr sz="2000" dirty="0">
                <a:latin typeface="Verdana"/>
                <a:cs typeface="Verdana"/>
              </a:rPr>
              <a:t>con </a:t>
            </a:r>
            <a:r>
              <a:rPr sz="2000" spc="-10" dirty="0">
                <a:latin typeface="Verdana"/>
                <a:cs typeface="Verdana"/>
              </a:rPr>
              <a:t>la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famiglia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nelle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abitudini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negli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interessi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nelle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amicizie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0" y="1879662"/>
            <a:ext cx="230441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E’ una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fase 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vita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che 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mette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dura  prova</a:t>
            </a:r>
            <a:r>
              <a:rPr sz="32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l’intero  </a:t>
            </a:r>
            <a:r>
              <a:rPr sz="3200" b="1" dirty="0" err="1">
                <a:solidFill>
                  <a:srgbClr val="006FC0"/>
                </a:solidFill>
                <a:latin typeface="Calibri"/>
                <a:cs typeface="Calibri"/>
              </a:rPr>
              <a:t>nucleo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3200" b="1" spc="-10" dirty="0" err="1">
                <a:solidFill>
                  <a:srgbClr val="006FC0"/>
                </a:solidFill>
                <a:latin typeface="Calibri"/>
                <a:cs typeface="Calibri"/>
              </a:rPr>
              <a:t>familiare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0035" y="1340738"/>
            <a:ext cx="1080135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335" y="1244219"/>
            <a:ext cx="1105915" cy="4225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525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DISPOSITIVO ELETTRONICO</a:t>
            </a:r>
          </a:p>
        </p:txBody>
      </p:sp>
      <p:sp>
        <p:nvSpPr>
          <p:cNvPr id="65542" name="Segnaposto contenuto 8"/>
          <p:cNvSpPr txBox="1">
            <a:spLocks/>
          </p:cNvSpPr>
          <p:nvPr/>
        </p:nvSpPr>
        <p:spPr bwMode="auto">
          <a:xfrm>
            <a:off x="1042988" y="1270000"/>
            <a:ext cx="7643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3200">
              <a:solidFill>
                <a:srgbClr val="8D8D8F"/>
              </a:solidFill>
              <a:latin typeface="Arial" panose="020B0604020202020204" pitchFamily="34" charset="0"/>
            </a:endParaRPr>
          </a:p>
        </p:txBody>
      </p:sp>
      <p:sp>
        <p:nvSpPr>
          <p:cNvPr id="65543" name="Segnaposto contenuto 8"/>
          <p:cNvSpPr txBox="1">
            <a:spLocks/>
          </p:cNvSpPr>
          <p:nvPr/>
        </p:nvSpPr>
        <p:spPr bwMode="auto">
          <a:xfrm>
            <a:off x="473075" y="1789113"/>
            <a:ext cx="839628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ja-JP" altLang="it-IT" sz="2800" b="1">
                <a:latin typeface="Arial" panose="020B0604020202020204" pitchFamily="34" charset="0"/>
              </a:rPr>
              <a:t>“</a:t>
            </a:r>
            <a:r>
              <a:rPr lang="it-IT" altLang="ja-JP" sz="2800" b="1">
                <a:latin typeface="Verdana" panose="020B0604030504040204" pitchFamily="34" charset="0"/>
              </a:rPr>
              <a:t>incubatrice psichica</a:t>
            </a:r>
            <a:r>
              <a:rPr lang="ja-JP" altLang="it-IT" sz="2800" b="1">
                <a:latin typeface="Arial" panose="020B0604020202020204" pitchFamily="34" charset="0"/>
              </a:rPr>
              <a:t>”</a:t>
            </a:r>
            <a:r>
              <a:rPr lang="it-IT" altLang="ja-JP" sz="2800" b="1">
                <a:latin typeface="Verdana" panose="020B0604030504040204" pitchFamily="34" charset="0"/>
              </a:rPr>
              <a:t>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800">
                <a:latin typeface="Verdana" panose="020B0604030504040204" pitchFamily="34" charset="0"/>
              </a:rPr>
              <a:t>spazio di transizione nel quale si entra per maturare e meglio attrezzarsi,</a:t>
            </a:r>
            <a:r>
              <a:rPr lang="it-IT" altLang="it-IT" sz="2800" b="1">
                <a:latin typeface="Verdana" panose="020B0604030504040204" pitchFamily="34" charset="0"/>
              </a:rPr>
              <a:t> </a:t>
            </a:r>
            <a:r>
              <a:rPr lang="it-IT" altLang="it-IT" sz="2800">
                <a:latin typeface="Verdana" panose="020B0604030504040204" pitchFamily="34" charset="0"/>
              </a:rPr>
              <a:t>o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it-IT" altLang="it-IT" sz="2800">
              <a:latin typeface="Verdana" panose="020B0604030504040204" pitchFamily="34" charset="0"/>
            </a:endParaRP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ja-JP" altLang="it-IT" sz="2800" b="1">
                <a:latin typeface="Arial" panose="020B0604020202020204" pitchFamily="34" charset="0"/>
              </a:rPr>
              <a:t>“</a:t>
            </a:r>
            <a:r>
              <a:rPr lang="it-IT" altLang="ja-JP" sz="2800" b="1">
                <a:latin typeface="Verdana" panose="020B0604030504040204" pitchFamily="34" charset="0"/>
              </a:rPr>
              <a:t>inconscio esterno</a:t>
            </a:r>
            <a:r>
              <a:rPr lang="ja-JP" altLang="it-IT" sz="2800" b="1">
                <a:latin typeface="Arial" panose="020B0604020202020204" pitchFamily="34" charset="0"/>
              </a:rPr>
              <a:t>”</a:t>
            </a:r>
            <a:r>
              <a:rPr lang="it-IT" altLang="ja-JP" sz="2800" b="1">
                <a:latin typeface="Verdana" panose="020B0604030504040204" pitchFamily="34" charset="0"/>
              </a:rPr>
              <a:t> </a:t>
            </a:r>
          </a:p>
          <a:p>
            <a:pPr lvl="1"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it-IT" altLang="it-IT" sz="2800">
                <a:latin typeface="Verdana" panose="020B0604030504040204" pitchFamily="34" charset="0"/>
              </a:rPr>
              <a:t>accesso ad aree profonde e segrete del sé</a:t>
            </a:r>
          </a:p>
        </p:txBody>
      </p:sp>
    </p:spTree>
    <p:extLst>
      <p:ext uri="{BB962C8B-B14F-4D97-AF65-F5344CB8AC3E}">
        <p14:creationId xmlns:p14="http://schemas.microsoft.com/office/powerpoint/2010/main" val="233665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contenuto 8"/>
          <p:cNvSpPr txBox="1">
            <a:spLocks/>
          </p:cNvSpPr>
          <p:nvPr/>
        </p:nvSpPr>
        <p:spPr bwMode="auto">
          <a:xfrm>
            <a:off x="1042988" y="1555750"/>
            <a:ext cx="7643812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700" b="1">
                <a:solidFill>
                  <a:srgbClr val="0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 </a:t>
            </a:r>
            <a:r>
              <a:rPr lang="it-IT" altLang="it-IT" sz="2700" b="1">
                <a:solidFill>
                  <a:srgbClr val="000000"/>
                </a:solidFill>
                <a:latin typeface="Arial" panose="020B0604020202020204" pitchFamily="34" charset="0"/>
              </a:rPr>
              <a:t>nella maggior parte dei casi: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700">
                <a:solidFill>
                  <a:srgbClr val="000000"/>
                </a:solidFill>
                <a:latin typeface="Arial" panose="020B0604020202020204" pitchFamily="34" charset="0"/>
              </a:rPr>
              <a:t>espansione delle potenzialità del corpo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700">
                <a:solidFill>
                  <a:srgbClr val="000000"/>
                </a:solidFill>
                <a:latin typeface="Arial" panose="020B0604020202020204" pitchFamily="34" charset="0"/>
              </a:rPr>
              <a:t>della mente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700">
                <a:solidFill>
                  <a:srgbClr val="000000"/>
                </a:solidFill>
                <a:latin typeface="Arial" panose="020B0604020202020204" pitchFamily="34" charset="0"/>
              </a:rPr>
              <a:t>delle relazioni </a:t>
            </a:r>
            <a:r>
              <a:rPr lang="it-IT" altLang="it-IT" sz="2700">
                <a:solidFill>
                  <a:srgbClr val="8D8D8F"/>
                </a:solidFill>
                <a:latin typeface="Arial" panose="020B0604020202020204" pitchFamily="34" charset="0"/>
              </a:rPr>
              <a:t>	   		</a:t>
            </a:r>
            <a:r>
              <a:rPr lang="it-IT" altLang="it-IT" sz="3700">
                <a:solidFill>
                  <a:srgbClr val="DD7E6D"/>
                </a:solidFill>
                <a:latin typeface="Arial" panose="020B0604020202020204" pitchFamily="34" charset="0"/>
              </a:rPr>
              <a:t>reali</a:t>
            </a:r>
            <a:r>
              <a:rPr lang="it-IT" altLang="it-IT" sz="3700">
                <a:solidFill>
                  <a:srgbClr val="8D8D8F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è"/>
            </a:pPr>
            <a:r>
              <a:rPr lang="it-IT" altLang="it-IT" sz="27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 pochi</a:t>
            </a:r>
            <a:r>
              <a:rPr lang="it-IT" altLang="it-IT" sz="2700" b="1">
                <a:solidFill>
                  <a:srgbClr val="000000"/>
                </a:solidFill>
                <a:latin typeface="Arial" panose="020B0604020202020204" pitchFamily="34" charset="0"/>
              </a:rPr>
              <a:t> casi </a:t>
            </a:r>
            <a:r>
              <a:rPr lang="it-IT" altLang="it-IT" sz="27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2700" u="sng">
                <a:solidFill>
                  <a:srgbClr val="000000"/>
                </a:solidFill>
                <a:latin typeface="Arial" panose="020B0604020202020204" pitchFamily="34" charset="0"/>
              </a:rPr>
              <a:t>associati</a:t>
            </a:r>
            <a:r>
              <a:rPr lang="it-IT" altLang="it-IT" sz="2700">
                <a:solidFill>
                  <a:srgbClr val="000000"/>
                </a:solidFill>
                <a:latin typeface="Arial" panose="020B0604020202020204" pitchFamily="34" charset="0"/>
              </a:rPr>
              <a:t> a disagi psicologici)</a:t>
            </a:r>
            <a:r>
              <a:rPr lang="it-IT" altLang="it-IT" sz="2700" b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200">
              <a:solidFill>
                <a:srgbClr val="8D8D8F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700">
                <a:solidFill>
                  <a:srgbClr val="8D8D8F"/>
                </a:solidFill>
                <a:latin typeface="Arial" panose="020B0604020202020204" pitchFamily="34" charset="0"/>
              </a:rPr>
              <a:t>				</a:t>
            </a:r>
            <a:r>
              <a:rPr lang="it-IT" altLang="it-IT" sz="3700">
                <a:solidFill>
                  <a:srgbClr val="D2533C"/>
                </a:solidFill>
                <a:latin typeface="Arial" panose="020B0604020202020204" pitchFamily="34" charset="0"/>
              </a:rPr>
              <a:t>scollamento dalla realtà </a:t>
            </a: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altLang="it-IT">
              <a:solidFill>
                <a:srgbClr val="8D8D8F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000000"/>
                </a:solidFill>
                <a:latin typeface="Arial" panose="020B0604020202020204" pitchFamily="34" charset="0"/>
              </a:rPr>
              <a:t>ritiro</a:t>
            </a: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000000"/>
                </a:solidFill>
                <a:latin typeface="Arial" panose="020B0604020202020204" pitchFamily="34" charset="0"/>
              </a:rPr>
              <a:t>uso compulsivo</a:t>
            </a:r>
          </a:p>
          <a:p>
            <a:pPr lvl="1"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800">
                <a:solidFill>
                  <a:srgbClr val="000000"/>
                </a:solidFill>
                <a:latin typeface="Arial" panose="020B0604020202020204" pitchFamily="34" charset="0"/>
              </a:rPr>
              <a:t>dipendenza 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258888" y="4149725"/>
            <a:ext cx="7885112" cy="1655763"/>
          </a:xfrm>
          <a:prstGeom prst="irregularSeal1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6000"/>
                </a:schemeClr>
              </a:gs>
              <a:gs pos="35000">
                <a:schemeClr val="accent3">
                  <a:tint val="37000"/>
                  <a:satMod val="300000"/>
                  <a:alpha val="16000"/>
                </a:schemeClr>
              </a:gs>
              <a:gs pos="100000">
                <a:schemeClr val="accent3">
                  <a:tint val="15000"/>
                  <a:satMod val="350000"/>
                  <a:alpha val="1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D2533C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 giovani e la tecnologia</a:t>
            </a:r>
          </a:p>
        </p:txBody>
      </p:sp>
      <p:sp>
        <p:nvSpPr>
          <p:cNvPr id="66567" name="Segnaposto contenuto 8"/>
          <p:cNvSpPr txBox="1">
            <a:spLocks/>
          </p:cNvSpPr>
          <p:nvPr/>
        </p:nvSpPr>
        <p:spPr bwMode="auto">
          <a:xfrm>
            <a:off x="1042988" y="1270000"/>
            <a:ext cx="7643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3200">
              <a:solidFill>
                <a:srgbClr val="8D8D8F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357688" y="2787650"/>
            <a:ext cx="1692275" cy="704850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20000"/>
                </a:schemeClr>
              </a:gs>
              <a:gs pos="35000">
                <a:schemeClr val="accent3">
                  <a:tint val="37000"/>
                  <a:satMod val="300000"/>
                  <a:alpha val="20000"/>
                </a:schemeClr>
              </a:gs>
              <a:gs pos="100000">
                <a:schemeClr val="accent3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01294" y="202775"/>
            <a:ext cx="8741410" cy="5232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" y="151303"/>
            <a:ext cx="87903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RITIRO SOCIALE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Sindrome </a:t>
            </a:r>
            <a:r>
              <a:rPr lang="it-IT" sz="2000" dirty="0" err="1">
                <a:solidFill>
                  <a:srgbClr val="FF0000"/>
                </a:solidFill>
              </a:rPr>
              <a:t>Hikikomori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sz="2000" dirty="0"/>
          </a:p>
          <a:p>
            <a:pPr algn="just"/>
            <a:r>
              <a:rPr lang="it-IT" sz="2000" dirty="0"/>
              <a:t>Il termine “</a:t>
            </a:r>
            <a:r>
              <a:rPr lang="it-IT" sz="2000" dirty="0" err="1"/>
              <a:t>Hikikomori</a:t>
            </a:r>
            <a:r>
              <a:rPr lang="it-IT" sz="2000" dirty="0"/>
              <a:t>” è stato coniato da </a:t>
            </a:r>
            <a:r>
              <a:rPr lang="it-IT" sz="2000" dirty="0" err="1"/>
              <a:t>Saito</a:t>
            </a:r>
            <a:r>
              <a:rPr lang="it-IT" sz="2000" dirty="0"/>
              <a:t> </a:t>
            </a:r>
            <a:r>
              <a:rPr lang="it-IT" sz="2000" dirty="0" err="1"/>
              <a:t>Tamaki</a:t>
            </a:r>
            <a:r>
              <a:rPr lang="it-IT" sz="2000" dirty="0"/>
              <a:t>, psichiatra giapponese, agli inizi degli anni ’80, per definire un fenomeno che si esprime attraverso il “ritiro sociale”, una volontaria reclusione dal mondo esterno, una forma di auto-esclusione, isolamento dal contesto sociale e rifiuto totale per ogni forma di relazione. </a:t>
            </a:r>
          </a:p>
          <a:p>
            <a:pPr algn="just"/>
            <a:r>
              <a:rPr lang="it-IT" sz="2000" dirty="0"/>
              <a:t>La parola </a:t>
            </a:r>
            <a:r>
              <a:rPr lang="it-IT" sz="2000" dirty="0" err="1"/>
              <a:t>hikikomori</a:t>
            </a:r>
            <a:r>
              <a:rPr lang="it-IT" sz="2000" dirty="0"/>
              <a:t> è composta da due parti, “</a:t>
            </a:r>
            <a:r>
              <a:rPr lang="it-IT" sz="2000" dirty="0" err="1"/>
              <a:t>Hiki</a:t>
            </a:r>
            <a:r>
              <a:rPr lang="it-IT" sz="2000" dirty="0"/>
              <a:t>” che significa “ritiro” e “</a:t>
            </a:r>
            <a:r>
              <a:rPr lang="it-IT" sz="2000" dirty="0" err="1"/>
              <a:t>Komori</a:t>
            </a:r>
            <a:r>
              <a:rPr lang="it-IT" sz="2000" dirty="0"/>
              <a:t>” che vuol dire “essere rinchiuso”.</a:t>
            </a:r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4" name="object 7"/>
          <p:cNvSpPr/>
          <p:nvPr/>
        </p:nvSpPr>
        <p:spPr>
          <a:xfrm>
            <a:off x="3247262" y="3276600"/>
            <a:ext cx="2649474" cy="3351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6898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133600" y="1524000"/>
            <a:ext cx="8741410" cy="5232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Gli </a:t>
            </a:r>
            <a:r>
              <a:rPr lang="it-IT" sz="2200" dirty="0" err="1"/>
              <a:t>hikikomori</a:t>
            </a:r>
            <a:r>
              <a:rPr lang="it-IT" sz="2200" dirty="0"/>
              <a:t> sono adolescenti che scelgono di ritirarsi dalla vita sociale per lunghi periodi (da alcuni mesi fino a diversi anni), e di rinchiudersi nella propria abitazione, senza avere nessun tipo di contatto con il mondo esterno, talvolta nemmeno con i propri genitori e familiari: nelle forme più gravi trascorrono il tempo nella propria stanza, arrivando a coprire le finestre con fogli di carta scuri e nastro adesivo perché neanche la luce del sole li raggiunga, e i genitori lasciano loro i pasti fuori dalla stanza.</a:t>
            </a:r>
          </a:p>
          <a:p>
            <a:pPr algn="just"/>
            <a:endParaRPr lang="it-IT" sz="2200" dirty="0"/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Secondo una classifica della diffusione del fenomeno nel mondo</a:t>
            </a:r>
            <a:r>
              <a:rPr lang="it-IT" sz="2200" b="1" dirty="0"/>
              <a:t>, l’Italia si colloca al 4^ posto</a:t>
            </a:r>
            <a:r>
              <a:rPr lang="it-IT" sz="2200" dirty="0"/>
              <a:t>, preceduta da Giappone (1° posto), Corea (2°) e Spagna(3°). 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In Italia le cifre ufficiali ipotizzano un numero di ragazzi “ritirati sociali” che si aggira intorno ai </a:t>
            </a:r>
            <a:r>
              <a:rPr lang="it-IT" sz="2200" b="1" dirty="0"/>
              <a:t>120 mila</a:t>
            </a:r>
            <a:r>
              <a:rPr lang="it-IT" sz="2200" dirty="0"/>
              <a:t>, con una prevalenza maggiore tra i maschi, anche se il numero delle femmine è in aumento.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17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410" y="1507713"/>
            <a:ext cx="441531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it-IT" sz="3000" dirty="0">
                <a:latin typeface="Calibri"/>
                <a:cs typeface="Calibri"/>
              </a:rPr>
              <a:t>LA PANDEMIA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0361" y="2541175"/>
            <a:ext cx="107108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11" dirty="0">
                <a:latin typeface="Calibri"/>
                <a:cs typeface="Calibri"/>
              </a:rPr>
              <a:t>L'impatto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941" y="2541175"/>
            <a:ext cx="5591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4" dirty="0">
                <a:latin typeface="Calibri"/>
                <a:cs typeface="Calibri"/>
              </a:rPr>
              <a:t>della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315" y="2541175"/>
            <a:ext cx="160258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276826" algn="l"/>
              </a:tabLst>
            </a:pPr>
            <a:r>
              <a:rPr sz="2100" b="1" spc="-4" dirty="0">
                <a:latin typeface="Calibri"/>
                <a:cs typeface="Calibri"/>
              </a:rPr>
              <a:t>p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" dirty="0">
                <a:latin typeface="Calibri"/>
                <a:cs typeface="Calibri"/>
              </a:rPr>
              <a:t>ndemia</a:t>
            </a:r>
            <a:r>
              <a:rPr sz="2100" b="1" dirty="0">
                <a:latin typeface="Calibri"/>
                <a:cs typeface="Calibri"/>
              </a:rPr>
              <a:t>	s</a:t>
            </a:r>
            <a:r>
              <a:rPr sz="2100" b="1" spc="-4" dirty="0">
                <a:latin typeface="Calibri"/>
                <a:cs typeface="Calibri"/>
              </a:rPr>
              <a:t>ul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2436" y="2541175"/>
            <a:ext cx="115538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11" dirty="0">
                <a:latin typeface="Calibri"/>
                <a:cs typeface="Calibri"/>
              </a:rPr>
              <a:t>fenomeno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0361" y="2829210"/>
            <a:ext cx="55292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4" dirty="0">
                <a:latin typeface="Calibri"/>
                <a:cs typeface="Calibri"/>
              </a:rPr>
              <a:t>de</a:t>
            </a:r>
            <a:r>
              <a:rPr sz="2100" b="1" spc="-15" dirty="0">
                <a:latin typeface="Calibri"/>
                <a:cs typeface="Calibri"/>
              </a:rPr>
              <a:t>g</a:t>
            </a:r>
            <a:r>
              <a:rPr sz="2100" b="1" spc="-4" dirty="0">
                <a:latin typeface="Calibri"/>
                <a:cs typeface="Calibri"/>
              </a:rPr>
              <a:t>li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4751" y="2829210"/>
            <a:ext cx="120634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4" dirty="0">
                <a:latin typeface="Calibri"/>
                <a:cs typeface="Calibri"/>
              </a:rPr>
              <a:t>hi</a:t>
            </a:r>
            <a:r>
              <a:rPr sz="2100" b="1" dirty="0">
                <a:latin typeface="Calibri"/>
                <a:cs typeface="Calibri"/>
              </a:rPr>
              <a:t>k</a:t>
            </a:r>
            <a:r>
              <a:rPr sz="2100" b="1" spc="-4" dirty="0">
                <a:latin typeface="Calibri"/>
                <a:cs typeface="Calibri"/>
              </a:rPr>
              <a:t>i</a:t>
            </a:r>
            <a:r>
              <a:rPr sz="2100" b="1" spc="-60" dirty="0">
                <a:latin typeface="Calibri"/>
                <a:cs typeface="Calibri"/>
              </a:rPr>
              <a:t>k</a:t>
            </a:r>
            <a:r>
              <a:rPr sz="2100" b="1" spc="-4" dirty="0">
                <a:latin typeface="Calibri"/>
                <a:cs typeface="Calibri"/>
              </a:rPr>
              <a:t>omori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0360" y="3117246"/>
            <a:ext cx="424338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507808" algn="l"/>
                <a:tab pos="2785586" algn="l"/>
                <a:tab pos="3406616" algn="l"/>
                <a:tab pos="4099560" algn="l"/>
              </a:tabLst>
            </a:pPr>
            <a:r>
              <a:rPr sz="2100" b="1" spc="-4" dirty="0">
                <a:latin typeface="Calibri"/>
                <a:cs typeface="Calibri"/>
              </a:rPr>
              <a:t>so</a:t>
            </a:r>
            <a:r>
              <a:rPr sz="2100" b="1" spc="-38" dirty="0">
                <a:latin typeface="Calibri"/>
                <a:cs typeface="Calibri"/>
              </a:rPr>
              <a:t>s</a:t>
            </a:r>
            <a:r>
              <a:rPr sz="2100" b="1" spc="-23" dirty="0">
                <a:latin typeface="Calibri"/>
                <a:cs typeface="Calibri"/>
              </a:rPr>
              <a:t>t</a:t>
            </a:r>
            <a:r>
              <a:rPr sz="2100" b="1" spc="-4" dirty="0">
                <a:latin typeface="Calibri"/>
                <a:cs typeface="Calibri"/>
              </a:rPr>
              <a:t>anziale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4" dirty="0">
                <a:latin typeface="Calibri"/>
                <a:cs typeface="Calibri"/>
              </a:rPr>
              <a:t>aume</a:t>
            </a:r>
            <a:r>
              <a:rPr sz="2100" b="1" spc="-23" dirty="0">
                <a:latin typeface="Calibri"/>
                <a:cs typeface="Calibri"/>
              </a:rPr>
              <a:t>nt</a:t>
            </a:r>
            <a:r>
              <a:rPr sz="2100" b="1" spc="-4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8" dirty="0">
                <a:latin typeface="Calibri"/>
                <a:cs typeface="Calibri"/>
              </a:rPr>
              <a:t>de</a:t>
            </a:r>
            <a:r>
              <a:rPr sz="2100" b="1" spc="-4" dirty="0">
                <a:latin typeface="Calibri"/>
                <a:cs typeface="Calibri"/>
              </a:rPr>
              <a:t>i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8" dirty="0">
                <a:latin typeface="Calibri"/>
                <a:cs typeface="Calibri"/>
              </a:rPr>
              <a:t>ca</a:t>
            </a:r>
            <a:r>
              <a:rPr sz="2100" b="1" spc="-11" dirty="0">
                <a:latin typeface="Calibri"/>
                <a:cs typeface="Calibri"/>
              </a:rPr>
              <a:t>s</a:t>
            </a:r>
            <a:r>
              <a:rPr sz="2100" b="1" spc="-4" dirty="0">
                <a:latin typeface="Calibri"/>
                <a:cs typeface="Calibri"/>
              </a:rPr>
              <a:t>i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4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3127" y="2829210"/>
            <a:ext cx="24850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r">
              <a:lnSpc>
                <a:spcPts val="2393"/>
              </a:lnSpc>
              <a:tabLst>
                <a:tab pos="574834" algn="l"/>
                <a:tab pos="2179796" algn="l"/>
              </a:tabLst>
            </a:pPr>
            <a:r>
              <a:rPr sz="2100" b="1" spc="-8" dirty="0">
                <a:latin typeface="Calibri"/>
                <a:cs typeface="Calibri"/>
              </a:rPr>
              <a:t>h</a:t>
            </a:r>
            <a:r>
              <a:rPr sz="2100" b="1" spc="-4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8" dirty="0">
                <a:latin typeface="Calibri"/>
                <a:cs typeface="Calibri"/>
              </a:rPr>
              <a:t>c</a:t>
            </a:r>
            <a:r>
              <a:rPr sz="2100" b="1" spc="-11" dirty="0">
                <a:latin typeface="Calibri"/>
                <a:cs typeface="Calibri"/>
              </a:rPr>
              <a:t>o</a:t>
            </a:r>
            <a:r>
              <a:rPr sz="2100" b="1" spc="-8" dirty="0">
                <a:latin typeface="Calibri"/>
                <a:cs typeface="Calibri"/>
              </a:rPr>
              <a:t>mpor</a:t>
            </a:r>
            <a:r>
              <a:rPr sz="2100" b="1" spc="-15" dirty="0">
                <a:latin typeface="Calibri"/>
                <a:cs typeface="Calibri"/>
              </a:rPr>
              <a:t>t</a:t>
            </a:r>
            <a:r>
              <a:rPr sz="2100" b="1" spc="-23" dirty="0">
                <a:latin typeface="Calibri"/>
                <a:cs typeface="Calibri"/>
              </a:rPr>
              <a:t>at</a:t>
            </a:r>
            <a:r>
              <a:rPr sz="2100" b="1" spc="-4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8" dirty="0">
                <a:latin typeface="Calibri"/>
                <a:cs typeface="Calibri"/>
              </a:rPr>
              <a:t>un</a:t>
            </a:r>
            <a:endParaRPr sz="2100">
              <a:latin typeface="Calibri"/>
              <a:cs typeface="Calibri"/>
            </a:endParaRPr>
          </a:p>
          <a:p>
            <a:pPr marR="3810" algn="r">
              <a:lnSpc>
                <a:spcPts val="2393"/>
              </a:lnSpc>
            </a:pPr>
            <a:r>
              <a:rPr sz="2100" b="1" spc="-8" dirty="0">
                <a:latin typeface="Calibri"/>
                <a:cs typeface="Calibri"/>
              </a:rPr>
              <a:t>un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0361" y="3405568"/>
            <a:ext cx="480774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just"/>
            <a:r>
              <a:rPr sz="2100" b="1" spc="-15" dirty="0">
                <a:latin typeface="Calibri"/>
                <a:cs typeface="Calibri"/>
              </a:rPr>
              <a:t>aggravarsi </a:t>
            </a:r>
            <a:r>
              <a:rPr sz="2100" b="1" spc="-4" dirty="0">
                <a:latin typeface="Calibri"/>
                <a:cs typeface="Calibri"/>
              </a:rPr>
              <a:t>di quelli </a:t>
            </a:r>
            <a:r>
              <a:rPr sz="2100" b="1" spc="-8" dirty="0" err="1">
                <a:latin typeface="Calibri"/>
                <a:cs typeface="Calibri"/>
              </a:rPr>
              <a:t>già</a:t>
            </a:r>
            <a:r>
              <a:rPr sz="2100" b="1" spc="56" dirty="0">
                <a:latin typeface="Calibri"/>
                <a:cs typeface="Calibri"/>
              </a:rPr>
              <a:t> </a:t>
            </a:r>
            <a:r>
              <a:rPr sz="2100" b="1" spc="-15" dirty="0" err="1">
                <a:latin typeface="Calibri"/>
                <a:cs typeface="Calibri"/>
              </a:rPr>
              <a:t>esistenti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6174" y="824506"/>
            <a:ext cx="3323939" cy="54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78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01294" y="202775"/>
            <a:ext cx="8741410" cy="5232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7200" y="726015"/>
            <a:ext cx="81533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latin typeface="Amatic SC"/>
              </a:rPr>
              <a:t>Internet e ritiro sociale</a:t>
            </a:r>
          </a:p>
          <a:p>
            <a:pPr algn="ctr"/>
            <a:endParaRPr lang="it-IT" sz="2000" b="1" dirty="0">
              <a:solidFill>
                <a:srgbClr val="C00000"/>
              </a:solidFill>
              <a:latin typeface="Amatic SC"/>
            </a:endParaRPr>
          </a:p>
          <a:p>
            <a:r>
              <a:rPr lang="it-IT" sz="2000" dirty="0">
                <a:latin typeface="Lato"/>
              </a:rPr>
              <a:t>La tanto discussa dipendenza da internet, spesso indicata come una delle principali cause dietro all’esplosione del fenomeno, rappresenta più una </a:t>
            </a:r>
            <a:r>
              <a:rPr lang="it-IT" sz="2000" b="1" dirty="0">
                <a:latin typeface="Lato"/>
              </a:rPr>
              <a:t>conseguenza del fenomeno</a:t>
            </a:r>
            <a:r>
              <a:rPr lang="it-IT" sz="2000" dirty="0">
                <a:latin typeface="Lato"/>
              </a:rPr>
              <a:t>: </a:t>
            </a:r>
            <a:r>
              <a:rPr lang="it-IT" sz="2000" u="sng" dirty="0">
                <a:latin typeface="Lato"/>
              </a:rPr>
              <a:t>nei casi più gravi i ragazzi evitano ormai anche questo tipo di contatto con il mondo esterno.</a:t>
            </a:r>
          </a:p>
          <a:p>
            <a:endParaRPr lang="it-IT" sz="2000" u="sng" dirty="0">
              <a:latin typeface="Lato"/>
            </a:endParaRPr>
          </a:p>
          <a:p>
            <a:r>
              <a:rPr lang="it-IT" sz="2000" dirty="0">
                <a:latin typeface="Lato"/>
              </a:rPr>
              <a:t>Quando si osserva un progressivo ritiro “nella rete” da parte di ragazzi adolescenti, questo va letto come il segnale della presenza di un disagio e un primo, autonomo, </a:t>
            </a:r>
            <a:r>
              <a:rPr lang="it-IT" sz="2000" b="1" dirty="0">
                <a:latin typeface="Lato"/>
              </a:rPr>
              <a:t>tentativo di risolverlo</a:t>
            </a:r>
            <a:r>
              <a:rPr lang="it-IT" sz="2000" dirty="0">
                <a:latin typeface="Lato"/>
              </a:rPr>
              <a:t>. Internet può apparire loro come l’unica possibilità di accesso al sapere (ricerca di informazioni), di simbolizzazione (avatar, giochi di ruolo) e di relazione con gli altri (contatto corporeo mediato). </a:t>
            </a:r>
            <a:r>
              <a:rPr lang="it-IT" sz="2000">
                <a:latin typeface="Lato"/>
              </a:rPr>
              <a:t>MAI STACCARE TUTTO!</a:t>
            </a:r>
            <a:endParaRPr lang="it-IT" sz="2000" dirty="0">
              <a:latin typeface="Lato"/>
            </a:endParaRPr>
          </a:p>
          <a:p>
            <a:endParaRPr lang="it-IT" sz="2000" dirty="0">
              <a:latin typeface="Lato"/>
            </a:endParaRPr>
          </a:p>
          <a:p>
            <a:r>
              <a:rPr lang="it-IT" sz="2000" dirty="0">
                <a:latin typeface="Lato"/>
              </a:rPr>
              <a:t>Inoltre, l’accesso all’ambiente virtuale consente di anestetizzare vissuti di tristezza e solitudine, tenere a una distanza tollerabile le relazioni con gli altri, le angosce e il senso di inadeguatezza che ne deriva.</a:t>
            </a:r>
            <a:endParaRPr lang="it-IT" sz="2000" b="0" i="0" dirty="0"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4986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28600" y="0"/>
            <a:ext cx="8741410" cy="5232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Quali sono i motivi del ritiro sociale?</a:t>
            </a:r>
          </a:p>
          <a:p>
            <a:endParaRPr lang="it-IT" sz="2000" dirty="0"/>
          </a:p>
          <a:p>
            <a:pPr algn="just"/>
            <a:r>
              <a:rPr lang="it-IT" sz="2000" b="1" dirty="0"/>
              <a:t>FAMIGLIA</a:t>
            </a:r>
            <a:r>
              <a:rPr lang="it-IT" sz="2000" dirty="0"/>
              <a:t>:  Secondo lo psichiatra e psicoterapeuta Gustavo </a:t>
            </a:r>
            <a:r>
              <a:rPr lang="it-IT" sz="2000" dirty="0" err="1"/>
              <a:t>Pietropolli</a:t>
            </a:r>
            <a:r>
              <a:rPr lang="it-IT" sz="2000" dirty="0"/>
              <a:t> </a:t>
            </a:r>
            <a:r>
              <a:rPr lang="it-IT" sz="2000" dirty="0" err="1"/>
              <a:t>Charmet</a:t>
            </a:r>
            <a:r>
              <a:rPr lang="it-IT" sz="2000" dirty="0"/>
              <a:t>, rispetto al passato, è emerso un nuovo modo di guardare al bambino: </a:t>
            </a:r>
            <a:r>
              <a:rPr lang="it-IT" sz="2000" i="1" dirty="0"/>
              <a:t>i genitori considerano il figlio naturalmente vincente, socievole, incline al rapporto con gli altri, e quindi bisognoso di poche regole</a:t>
            </a:r>
            <a:r>
              <a:rPr lang="it-IT" sz="2000" dirty="0"/>
              <a:t>. Di conseguenza la pressione educativa è notevolmente allentata, ma le </a:t>
            </a:r>
            <a:r>
              <a:rPr lang="it-IT" sz="2000" i="1" dirty="0"/>
              <a:t>aspettative sono aumentate </a:t>
            </a:r>
            <a:r>
              <a:rPr lang="it-IT" sz="2000" dirty="0"/>
              <a:t>e questo porterebbe a un maggior rischio per i ragazzi di sperimentare un senso di </a:t>
            </a:r>
            <a:r>
              <a:rPr lang="it-IT" sz="2000" b="1" dirty="0"/>
              <a:t>vergogna</a:t>
            </a:r>
            <a:r>
              <a:rPr lang="it-IT" sz="2000" dirty="0"/>
              <a:t>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SOCIETA</a:t>
            </a:r>
            <a:r>
              <a:rPr lang="it-IT" sz="2000" dirty="0"/>
              <a:t>’: Forti responsabilità sono da ricercare anche nel modello sociale con cui si confrontano i giovani, fondato sull’imposizione di </a:t>
            </a:r>
            <a:r>
              <a:rPr lang="it-IT" sz="2000" i="1" dirty="0"/>
              <a:t>essere vincenti e popolari a tutti i costi.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COMPONENTI CARATTERIALI</a:t>
            </a:r>
            <a:r>
              <a:rPr lang="it-IT" sz="2000" dirty="0"/>
              <a:t>: I ragazzi che arrivano a manifestare ritiro sociale sono </a:t>
            </a:r>
            <a:r>
              <a:rPr lang="it-IT" sz="2000" i="1" dirty="0"/>
              <a:t>intelligenti, ma anche particolarmente sensibili e inibiti socialmente</a:t>
            </a:r>
            <a:r>
              <a:rPr lang="it-IT" sz="2000" dirty="0"/>
              <a:t>. Questo temperamento contribuisce alla loro difficoltà nell’instaurare relazioni soddisfacenti e durature, così come nell’affrontare con efficacia le inevitabili difficoltà e delusioni che la vita riserva.</a:t>
            </a:r>
          </a:p>
        </p:txBody>
      </p:sp>
    </p:spTree>
    <p:extLst>
      <p:ext uri="{BB962C8B-B14F-4D97-AF65-F5344CB8AC3E}">
        <p14:creationId xmlns:p14="http://schemas.microsoft.com/office/powerpoint/2010/main" val="124158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172" y="685800"/>
            <a:ext cx="2883835" cy="710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618" spc="-103" dirty="0">
                <a:latin typeface="Times New Roman"/>
                <a:cs typeface="Times New Roman"/>
              </a:rPr>
              <a:t>V</a:t>
            </a:r>
            <a:r>
              <a:rPr sz="4618" spc="902" dirty="0">
                <a:latin typeface="Times New Roman"/>
                <a:cs typeface="Times New Roman"/>
              </a:rPr>
              <a:t>e</a:t>
            </a:r>
            <a:r>
              <a:rPr sz="4618" spc="-64" dirty="0">
                <a:latin typeface="Times New Roman"/>
                <a:cs typeface="Times New Roman"/>
              </a:rPr>
              <a:t>r</a:t>
            </a:r>
            <a:r>
              <a:rPr sz="4618" spc="735" dirty="0">
                <a:latin typeface="Times New Roman"/>
                <a:cs typeface="Times New Roman"/>
              </a:rPr>
              <a:t>g</a:t>
            </a:r>
            <a:r>
              <a:rPr sz="4618" spc="646" dirty="0">
                <a:latin typeface="Times New Roman"/>
                <a:cs typeface="Times New Roman"/>
              </a:rPr>
              <a:t>o</a:t>
            </a:r>
            <a:r>
              <a:rPr sz="4618" spc="735" dirty="0">
                <a:latin typeface="Times New Roman"/>
                <a:cs typeface="Times New Roman"/>
              </a:rPr>
              <a:t>g</a:t>
            </a:r>
            <a:r>
              <a:rPr sz="4618" spc="462" dirty="0">
                <a:latin typeface="Times New Roman"/>
                <a:cs typeface="Times New Roman"/>
              </a:rPr>
              <a:t>n</a:t>
            </a:r>
            <a:r>
              <a:rPr sz="4618" spc="996" dirty="0">
                <a:latin typeface="Times New Roman"/>
                <a:cs typeface="Times New Roman"/>
              </a:rPr>
              <a:t>a</a:t>
            </a:r>
            <a:endParaRPr sz="4618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7926" y="1981200"/>
            <a:ext cx="6344329" cy="315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ctr">
              <a:lnSpc>
                <a:spcPct val="150000"/>
              </a:lnSpc>
            </a:pP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Emozione </a:t>
            </a:r>
            <a:r>
              <a:rPr sz="2736" dirty="0">
                <a:solidFill>
                  <a:srgbClr val="1F497C"/>
                </a:solidFill>
                <a:latin typeface="Century Gothic"/>
                <a:cs typeface="Century Gothic"/>
              </a:rPr>
              <a:t>intensa che genera dolore  profondo.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L'esperienza </a:t>
            </a:r>
            <a:r>
              <a:rPr sz="2736" spc="4" dirty="0">
                <a:solidFill>
                  <a:srgbClr val="1F497C"/>
                </a:solidFill>
                <a:latin typeface="Century Gothic"/>
                <a:cs typeface="Century Gothic"/>
              </a:rPr>
              <a:t>di </a:t>
            </a:r>
            <a:r>
              <a:rPr sz="2736" dirty="0">
                <a:solidFill>
                  <a:srgbClr val="1F497C"/>
                </a:solidFill>
                <a:latin typeface="Century Gothic"/>
                <a:cs typeface="Century Gothic"/>
              </a:rPr>
              <a:t>vergogna</a:t>
            </a:r>
            <a:r>
              <a:rPr sz="2736" spc="-115" dirty="0">
                <a:solidFill>
                  <a:srgbClr val="1F497C"/>
                </a:solidFill>
                <a:latin typeface="Century Gothic"/>
                <a:cs typeface="Century Gothic"/>
              </a:rPr>
              <a:t>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è  prettamente legata al vissuto </a:t>
            </a:r>
            <a:r>
              <a:rPr sz="2736" spc="4" dirty="0">
                <a:solidFill>
                  <a:srgbClr val="1F497C"/>
                </a:solidFill>
                <a:latin typeface="Century Gothic"/>
                <a:cs typeface="Century Gothic"/>
              </a:rPr>
              <a:t>di </a:t>
            </a:r>
            <a:r>
              <a:rPr sz="2736" dirty="0">
                <a:solidFill>
                  <a:srgbClr val="1F497C"/>
                </a:solidFill>
                <a:latin typeface="Century Gothic"/>
                <a:cs typeface="Century Gothic"/>
              </a:rPr>
              <a:t>"aver 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perso </a:t>
            </a:r>
            <a:r>
              <a:rPr sz="2736" dirty="0">
                <a:solidFill>
                  <a:srgbClr val="1F497C"/>
                </a:solidFill>
                <a:latin typeface="Century Gothic"/>
                <a:cs typeface="Century Gothic"/>
              </a:rPr>
              <a:t>la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faccia… </a:t>
            </a:r>
            <a:r>
              <a:rPr sz="2736" dirty="0">
                <a:solidFill>
                  <a:srgbClr val="1F497C"/>
                </a:solidFill>
                <a:latin typeface="Century Gothic"/>
                <a:cs typeface="Century Gothic"/>
              </a:rPr>
              <a:t>aver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fatto </a:t>
            </a:r>
            <a:r>
              <a:rPr sz="2736" spc="-9" dirty="0">
                <a:solidFill>
                  <a:srgbClr val="1F497C"/>
                </a:solidFill>
                <a:latin typeface="Century Gothic"/>
                <a:cs typeface="Century Gothic"/>
              </a:rPr>
              <a:t>una 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brutta</a:t>
            </a:r>
            <a:r>
              <a:rPr sz="2736" spc="-47" dirty="0">
                <a:solidFill>
                  <a:srgbClr val="1F497C"/>
                </a:solidFill>
                <a:latin typeface="Century Gothic"/>
                <a:cs typeface="Century Gothic"/>
              </a:rPr>
              <a:t> </a:t>
            </a:r>
            <a:r>
              <a:rPr sz="2736" spc="-4" dirty="0">
                <a:solidFill>
                  <a:srgbClr val="1F497C"/>
                </a:solidFill>
                <a:latin typeface="Century Gothic"/>
                <a:cs typeface="Century Gothic"/>
              </a:rPr>
              <a:t>figura"</a:t>
            </a:r>
            <a:endParaRPr sz="2736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999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559" y="1661145"/>
            <a:ext cx="58599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ctr"/>
            <a:r>
              <a: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Vergogna vs senso di colpa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2071" y="2438400"/>
            <a:ext cx="6372021" cy="1304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ct val="150000"/>
              </a:lnSpc>
            </a:pPr>
            <a:r>
              <a:rPr sz="1967" dirty="0">
                <a:latin typeface="Century Gothic"/>
                <a:cs typeface="Century Gothic"/>
              </a:rPr>
              <a:t>Il senso </a:t>
            </a:r>
            <a:r>
              <a:rPr sz="1967" spc="4" dirty="0">
                <a:latin typeface="Century Gothic"/>
                <a:cs typeface="Century Gothic"/>
              </a:rPr>
              <a:t>di </a:t>
            </a:r>
            <a:r>
              <a:rPr sz="1967" dirty="0">
                <a:latin typeface="Century Gothic"/>
                <a:cs typeface="Century Gothic"/>
              </a:rPr>
              <a:t>colpa ha a che fare </a:t>
            </a:r>
            <a:r>
              <a:rPr sz="1967" spc="-4" dirty="0">
                <a:latin typeface="Century Gothic"/>
                <a:cs typeface="Century Gothic"/>
              </a:rPr>
              <a:t>con </a:t>
            </a:r>
            <a:r>
              <a:rPr sz="1967" dirty="0">
                <a:latin typeface="Century Gothic"/>
                <a:cs typeface="Century Gothic"/>
              </a:rPr>
              <a:t>l'azione, </a:t>
            </a:r>
            <a:r>
              <a:rPr sz="1967" spc="4" dirty="0">
                <a:latin typeface="Century Gothic"/>
                <a:cs typeface="Century Gothic"/>
              </a:rPr>
              <a:t>può  </a:t>
            </a:r>
            <a:r>
              <a:rPr sz="1967" dirty="0">
                <a:latin typeface="Century Gothic"/>
                <a:cs typeface="Century Gothic"/>
              </a:rPr>
              <a:t>essere soggetto a riparazione, si mette in</a:t>
            </a:r>
            <a:r>
              <a:rPr sz="1967" spc="-141" dirty="0">
                <a:latin typeface="Century Gothic"/>
                <a:cs typeface="Century Gothic"/>
              </a:rPr>
              <a:t> </a:t>
            </a:r>
            <a:r>
              <a:rPr sz="1967" spc="-4" dirty="0">
                <a:latin typeface="Century Gothic"/>
                <a:cs typeface="Century Gothic"/>
              </a:rPr>
              <a:t>discussione  </a:t>
            </a:r>
            <a:r>
              <a:rPr sz="1967" dirty="0">
                <a:latin typeface="Century Gothic"/>
                <a:cs typeface="Century Gothic"/>
              </a:rPr>
              <a:t>il </a:t>
            </a:r>
            <a:r>
              <a:rPr sz="1967" spc="-4" dirty="0">
                <a:latin typeface="Century Gothic"/>
                <a:cs typeface="Century Gothic"/>
              </a:rPr>
              <a:t>"cosa </a:t>
            </a:r>
            <a:r>
              <a:rPr sz="1967" dirty="0">
                <a:latin typeface="Century Gothic"/>
                <a:cs typeface="Century Gothic"/>
              </a:rPr>
              <a:t>ho</a:t>
            </a:r>
            <a:r>
              <a:rPr sz="1967" spc="-86" dirty="0">
                <a:latin typeface="Century Gothic"/>
                <a:cs typeface="Century Gothic"/>
              </a:rPr>
              <a:t> </a:t>
            </a:r>
            <a:r>
              <a:rPr sz="1967" spc="-4" dirty="0">
                <a:latin typeface="Century Gothic"/>
                <a:cs typeface="Century Gothic"/>
              </a:rPr>
              <a:t>fatto"</a:t>
            </a:r>
            <a:endParaRPr sz="196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7321" y="4355712"/>
            <a:ext cx="6286771" cy="85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966520">
              <a:lnSpc>
                <a:spcPct val="150000"/>
              </a:lnSpc>
            </a:pPr>
            <a:r>
              <a:rPr sz="1967" spc="-4" dirty="0">
                <a:latin typeface="Century Gothic"/>
                <a:cs typeface="Century Gothic"/>
              </a:rPr>
              <a:t>La </a:t>
            </a:r>
            <a:r>
              <a:rPr sz="1967" dirty="0">
                <a:latin typeface="Century Gothic"/>
                <a:cs typeface="Century Gothic"/>
              </a:rPr>
              <a:t>vergogna invece suscita </a:t>
            </a:r>
            <a:r>
              <a:rPr sz="1967" spc="9" dirty="0">
                <a:latin typeface="Century Gothic"/>
                <a:cs typeface="Century Gothic"/>
              </a:rPr>
              <a:t>la </a:t>
            </a:r>
            <a:r>
              <a:rPr sz="1967" dirty="0">
                <a:latin typeface="Century Gothic"/>
                <a:cs typeface="Century Gothic"/>
              </a:rPr>
              <a:t>sensazione</a:t>
            </a:r>
            <a:r>
              <a:rPr sz="1967" spc="-167" dirty="0">
                <a:latin typeface="Century Gothic"/>
                <a:cs typeface="Century Gothic"/>
              </a:rPr>
              <a:t> </a:t>
            </a:r>
            <a:r>
              <a:rPr sz="1967" spc="4" dirty="0">
                <a:latin typeface="Century Gothic"/>
                <a:cs typeface="Century Gothic"/>
              </a:rPr>
              <a:t>di  </a:t>
            </a:r>
            <a:r>
              <a:rPr sz="1967" dirty="0">
                <a:latin typeface="Century Gothic"/>
                <a:cs typeface="Century Gothic"/>
              </a:rPr>
              <a:t>irreparabilità che mette in </a:t>
            </a:r>
            <a:r>
              <a:rPr sz="1967" spc="-4" dirty="0">
                <a:latin typeface="Century Gothic"/>
                <a:cs typeface="Century Gothic"/>
              </a:rPr>
              <a:t>discussione </a:t>
            </a:r>
            <a:r>
              <a:rPr sz="1967" dirty="0">
                <a:latin typeface="Century Gothic"/>
                <a:cs typeface="Century Gothic"/>
              </a:rPr>
              <a:t>il </a:t>
            </a:r>
            <a:r>
              <a:rPr sz="1967" spc="124" dirty="0">
                <a:latin typeface="Century Gothic"/>
                <a:cs typeface="Century Gothic"/>
              </a:rPr>
              <a:t>"</a:t>
            </a:r>
            <a:r>
              <a:rPr sz="1967" u="heavy" spc="124" dirty="0">
                <a:latin typeface="Times New Roman"/>
                <a:cs typeface="Times New Roman"/>
              </a:rPr>
              <a:t>chi </a:t>
            </a:r>
            <a:r>
              <a:rPr sz="1967" u="heavy" spc="205" dirty="0">
                <a:latin typeface="Times New Roman"/>
                <a:cs typeface="Times New Roman"/>
              </a:rPr>
              <a:t>sono</a:t>
            </a:r>
            <a:r>
              <a:rPr sz="1967" u="heavy" spc="-64" dirty="0">
                <a:latin typeface="Times New Roman"/>
                <a:cs typeface="Times New Roman"/>
              </a:rPr>
              <a:t> </a:t>
            </a:r>
            <a:r>
              <a:rPr sz="1967" u="heavy" spc="64" dirty="0">
                <a:latin typeface="Times New Roman"/>
                <a:cs typeface="Times New Roman"/>
              </a:rPr>
              <a:t>io</a:t>
            </a:r>
            <a:r>
              <a:rPr sz="1967" spc="64" dirty="0">
                <a:latin typeface="Century Gothic"/>
                <a:cs typeface="Century Gothic"/>
              </a:rPr>
              <a:t>"</a:t>
            </a:r>
            <a:endParaRPr sz="1967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3626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0" y="4572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FF0000"/>
                </a:solidFill>
                <a:latin typeface="Lato"/>
              </a:rPr>
              <a:t>CRITERI DIAGNOSTICI</a:t>
            </a:r>
          </a:p>
          <a:p>
            <a:pPr fontAlgn="base"/>
            <a:endParaRPr lang="it-IT" dirty="0">
              <a:solidFill>
                <a:srgbClr val="666666"/>
              </a:solidFill>
              <a:latin typeface="Lato"/>
            </a:endParaRPr>
          </a:p>
          <a:p>
            <a:pPr algn="just" fontAlgn="base"/>
            <a:endParaRPr lang="it-IT" dirty="0">
              <a:solidFill>
                <a:srgbClr val="666666"/>
              </a:solidFill>
              <a:latin typeface="Lato"/>
            </a:endParaRPr>
          </a:p>
          <a:p>
            <a:pPr algn="just" fontAlgn="base"/>
            <a:r>
              <a:rPr lang="it-IT" dirty="0">
                <a:latin typeface="Lato"/>
              </a:rPr>
              <a:t>Nonostante non esista ancora un’ufficiale definizione dell’</a:t>
            </a:r>
            <a:r>
              <a:rPr lang="it-IT" b="1" dirty="0" err="1">
                <a:latin typeface="Lato"/>
              </a:rPr>
              <a:t>hikikomori</a:t>
            </a:r>
            <a:r>
              <a:rPr lang="it-IT" dirty="0">
                <a:latin typeface="Lato"/>
              </a:rPr>
              <a:t> a livello internazionale, il </a:t>
            </a:r>
            <a:r>
              <a:rPr lang="it-IT" b="1" dirty="0">
                <a:latin typeface="Lato"/>
              </a:rPr>
              <a:t>Ministero della Salute giapponese</a:t>
            </a:r>
            <a:r>
              <a:rPr lang="it-IT" dirty="0">
                <a:latin typeface="Lato"/>
              </a:rPr>
              <a:t> (MHLW) ne ha indicato alcune caratteristiche e sintomi specifici:</a:t>
            </a:r>
          </a:p>
          <a:p>
            <a:pPr algn="just" fontAlgn="base"/>
            <a:endParaRPr lang="it-IT" dirty="0"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Lato"/>
              </a:rPr>
              <a:t>Stile di vita centrato all’interno delle mura domestiche senza alcun accesso a contesti esterni.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it-IT" dirty="0"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Lato"/>
              </a:rPr>
              <a:t>Nessun interesse verso attività esterne (come frequentare la scuola o avere un lavoro).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it-IT" dirty="0"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Lato"/>
              </a:rPr>
              <a:t>Persistenza del ritiro sociale non inferiore ai sei mesi.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it-IT" dirty="0"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Lato"/>
              </a:rPr>
              <a:t>Nessuna relazione esterna mantenuta con compagni o colleghi di lavoro.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it-IT" dirty="0"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dirty="0">
                <a:latin typeface="Lato"/>
              </a:rPr>
              <a:t>Si esclude la diagnosi di </a:t>
            </a:r>
            <a:r>
              <a:rPr lang="it-IT" b="1" dirty="0" err="1">
                <a:latin typeface="Lato"/>
              </a:rPr>
              <a:t>hikikomori</a:t>
            </a:r>
            <a:r>
              <a:rPr lang="it-IT" dirty="0">
                <a:latin typeface="Lato"/>
              </a:rPr>
              <a:t> qualora sia presente un disturbo psichiatrico di maggiore gravità che possa sovrapporsi ai sintomi di ritiro sociale (schizofrenia, ritardo mentale, depressione maggiore, </a:t>
            </a:r>
            <a:r>
              <a:rPr lang="it-IT" dirty="0" err="1">
                <a:latin typeface="Lato"/>
              </a:rPr>
              <a:t>etc</a:t>
            </a:r>
            <a:r>
              <a:rPr lang="it-IT" dirty="0">
                <a:latin typeface="Lato"/>
              </a:rPr>
              <a:t>) o altre cause che possano meglio spiegare il ritiro sociale.</a:t>
            </a:r>
            <a:endParaRPr lang="it-IT" b="0" i="0" dirty="0"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7868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2905760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</a:rPr>
              <a:t>I </a:t>
            </a:r>
            <a:r>
              <a:rPr sz="4400" spc="-15" dirty="0">
                <a:solidFill>
                  <a:srgbClr val="000000"/>
                </a:solidFill>
              </a:rPr>
              <a:t>falsi</a:t>
            </a:r>
            <a:r>
              <a:rPr sz="4400" spc="-9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miti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7976234" cy="3928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Gli ormoni impazziti </a:t>
            </a:r>
            <a:r>
              <a:rPr sz="2700" spc="-10" dirty="0">
                <a:latin typeface="Calibri"/>
                <a:cs typeface="Calibri"/>
              </a:rPr>
              <a:t>fanno andare </a:t>
            </a:r>
            <a:r>
              <a:rPr sz="2700" dirty="0">
                <a:latin typeface="Calibri"/>
                <a:cs typeface="Calibri"/>
              </a:rPr>
              <a:t>“fuori di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testa”</a:t>
            </a:r>
            <a:endParaRPr sz="27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  <a:tab pos="96202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cambiamenti nello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sviluppo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cervello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6235" algn="l"/>
              </a:tabLst>
            </a:pPr>
            <a:r>
              <a:rPr sz="2700" spc="-35" dirty="0">
                <a:latin typeface="Calibri"/>
                <a:cs typeface="Calibri"/>
              </a:rPr>
              <a:t>L’adolescenza </a:t>
            </a:r>
            <a:r>
              <a:rPr sz="2700" dirty="0">
                <a:latin typeface="Calibri"/>
                <a:cs typeface="Calibri"/>
              </a:rPr>
              <a:t>è </a:t>
            </a:r>
            <a:r>
              <a:rPr sz="2700" spc="-5" dirty="0">
                <a:latin typeface="Calibri"/>
                <a:cs typeface="Calibri"/>
              </a:rPr>
              <a:t>semplicemente una </a:t>
            </a:r>
            <a:r>
              <a:rPr sz="2700" spc="-15" dirty="0">
                <a:latin typeface="Calibri"/>
                <a:cs typeface="Calibri"/>
              </a:rPr>
              <a:t>fase </a:t>
            </a:r>
            <a:r>
              <a:rPr sz="2700" dirty="0">
                <a:latin typeface="Calibri"/>
                <a:cs typeface="Calibri"/>
              </a:rPr>
              <a:t>di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immaturità</a:t>
            </a:r>
            <a:endParaRPr sz="2700" dirty="0">
              <a:latin typeface="Calibri"/>
              <a:cs typeface="Calibri"/>
            </a:endParaRPr>
          </a:p>
          <a:p>
            <a:pPr marL="756285" lvl="1" indent="-286385">
              <a:lnSpc>
                <a:spcPts val="2735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lang="it-IT" sz="2400" dirty="0">
                <a:solidFill>
                  <a:srgbClr val="FF0000"/>
                </a:solidFill>
                <a:latin typeface="Calibri"/>
                <a:cs typeface="Calibri"/>
              </a:rPr>
              <a:t>È una tappa dello sviluppo psicofisico dell’individuo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Per </a:t>
            </a:r>
            <a:r>
              <a:rPr sz="2700" spc="-15" dirty="0">
                <a:latin typeface="Calibri"/>
                <a:cs typeface="Calibri"/>
              </a:rPr>
              <a:t>crescere </a:t>
            </a:r>
            <a:r>
              <a:rPr sz="2700" spc="-5" dirty="0">
                <a:latin typeface="Calibri"/>
                <a:cs typeface="Calibri"/>
              </a:rPr>
              <a:t>un </a:t>
            </a:r>
            <a:r>
              <a:rPr sz="2700" spc="-10" dirty="0">
                <a:latin typeface="Calibri"/>
                <a:cs typeface="Calibri"/>
              </a:rPr>
              <a:t>adolescente </a:t>
            </a:r>
            <a:r>
              <a:rPr sz="2700" spc="-15" dirty="0">
                <a:latin typeface="Calibri"/>
                <a:cs typeface="Calibri"/>
              </a:rPr>
              <a:t>deve </a:t>
            </a:r>
            <a:r>
              <a:rPr sz="2700" spc="-10" dirty="0">
                <a:latin typeface="Calibri"/>
                <a:cs typeface="Calibri"/>
              </a:rPr>
              <a:t>passare </a:t>
            </a:r>
            <a:r>
              <a:rPr sz="2700" spc="-5" dirty="0">
                <a:latin typeface="Calibri"/>
                <a:cs typeface="Calibri"/>
              </a:rPr>
              <a:t>dalla  </a:t>
            </a:r>
            <a:r>
              <a:rPr sz="2700" spc="-10" dirty="0">
                <a:latin typeface="Calibri"/>
                <a:cs typeface="Calibri"/>
              </a:rPr>
              <a:t>dipendenza </a:t>
            </a:r>
            <a:r>
              <a:rPr sz="2700" spc="-5" dirty="0">
                <a:latin typeface="Calibri"/>
                <a:cs typeface="Calibri"/>
              </a:rPr>
              <a:t>dagli </a:t>
            </a:r>
            <a:r>
              <a:rPr sz="2700" dirty="0">
                <a:latin typeface="Calibri"/>
                <a:cs typeface="Calibri"/>
              </a:rPr>
              <a:t>adulti alla </a:t>
            </a:r>
            <a:r>
              <a:rPr sz="2700" spc="-10" dirty="0">
                <a:latin typeface="Calibri"/>
                <a:cs typeface="Calibri"/>
              </a:rPr>
              <a:t>indipendenza </a:t>
            </a:r>
            <a:r>
              <a:rPr sz="2700" spc="-15" dirty="0">
                <a:latin typeface="Calibri"/>
                <a:cs typeface="Calibri"/>
              </a:rPr>
              <a:t>completa </a:t>
            </a:r>
            <a:r>
              <a:rPr sz="2700" spc="-5" dirty="0">
                <a:latin typeface="Calibri"/>
                <a:cs typeface="Calibri"/>
              </a:rPr>
              <a:t>dal  </a:t>
            </a:r>
            <a:r>
              <a:rPr sz="2700" dirty="0">
                <a:latin typeface="Calibri"/>
                <a:cs typeface="Calibri"/>
              </a:rPr>
              <a:t>mondo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adulto</a:t>
            </a:r>
            <a:endParaRPr sz="2700" dirty="0">
              <a:latin typeface="Calibri"/>
              <a:cs typeface="Calibri"/>
            </a:endParaRPr>
          </a:p>
          <a:p>
            <a:pPr marL="756285" marR="1129030" lvl="1" indent="-286385">
              <a:lnSpc>
                <a:spcPct val="90000"/>
              </a:lnSpc>
              <a:spcBef>
                <a:spcPts val="5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Un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percorso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sano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verso 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l’età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adulta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è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basato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sulla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interdipendenza,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sulla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dipendenza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reciproca tra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adolescente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adulti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1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01890" y="829819"/>
            <a:ext cx="655605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543">
              <a:lnSpc>
                <a:spcPts val="3435"/>
              </a:lnSpc>
            </a:pPr>
            <a:r>
              <a:rPr sz="3000" spc="-23" dirty="0">
                <a:solidFill>
                  <a:srgbClr val="C00000"/>
                </a:solidFill>
                <a:latin typeface="Calibri"/>
                <a:cs typeface="Calibri"/>
              </a:rPr>
              <a:t>CARATTERISTICHE </a:t>
            </a:r>
            <a:r>
              <a:rPr sz="3000" spc="-4" dirty="0">
                <a:solidFill>
                  <a:srgbClr val="C00000"/>
                </a:solidFill>
                <a:latin typeface="Calibri"/>
                <a:cs typeface="Calibri"/>
              </a:rPr>
              <a:t>DEL </a:t>
            </a:r>
            <a:r>
              <a:rPr sz="3000" spc="-8" dirty="0">
                <a:solidFill>
                  <a:srgbClr val="C00000"/>
                </a:solidFill>
                <a:latin typeface="Calibri"/>
                <a:cs typeface="Calibri"/>
              </a:rPr>
              <a:t>RITIRO</a:t>
            </a:r>
            <a:r>
              <a:rPr sz="3000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8" dirty="0">
                <a:solidFill>
                  <a:srgbClr val="C00000"/>
                </a:solidFill>
                <a:latin typeface="Calibri"/>
                <a:cs typeface="Calibri"/>
              </a:rPr>
              <a:t>SOCIALE</a:t>
            </a:r>
            <a:r>
              <a:rPr lang="it-IT" sz="3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4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000" spc="-4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C00000"/>
                </a:solidFill>
                <a:latin typeface="Calibri"/>
                <a:cs typeface="Calibri"/>
              </a:rPr>
              <a:t>ADOLESCENZA</a:t>
            </a:r>
            <a:endParaRPr sz="3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971800"/>
            <a:ext cx="7585234" cy="3126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buFont typeface="Arial"/>
              <a:buChar char="•"/>
              <a:tabLst>
                <a:tab pos="180975" algn="l"/>
              </a:tabLst>
            </a:pPr>
            <a:r>
              <a:rPr sz="1950" b="1" spc="-4" dirty="0">
                <a:latin typeface="Century Gothic"/>
                <a:cs typeface="Century Gothic"/>
              </a:rPr>
              <a:t>Chiusura nella propria</a:t>
            </a:r>
            <a:r>
              <a:rPr sz="1950" b="1" spc="-23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camera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514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dirty="0">
                <a:latin typeface="Century Gothic"/>
                <a:cs typeface="Century Gothic"/>
              </a:rPr>
              <a:t>Fobia</a:t>
            </a:r>
            <a:r>
              <a:rPr sz="1950" b="1" spc="-53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scolare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510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spc="-4" dirty="0">
                <a:latin typeface="Century Gothic"/>
                <a:cs typeface="Century Gothic"/>
              </a:rPr>
              <a:t>Ritiro</a:t>
            </a:r>
            <a:r>
              <a:rPr sz="1950" b="1" spc="-53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scolastico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521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dirty="0">
                <a:latin typeface="Century Gothic"/>
                <a:cs typeface="Century Gothic"/>
              </a:rPr>
              <a:t>Inversione ritmo </a:t>
            </a:r>
            <a:r>
              <a:rPr sz="1950" b="1" spc="-4" dirty="0">
                <a:latin typeface="Century Gothic"/>
                <a:cs typeface="Century Gothic"/>
              </a:rPr>
              <a:t>sonno</a:t>
            </a:r>
            <a:r>
              <a:rPr sz="1950" b="1" spc="-64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veglia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514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dirty="0">
                <a:latin typeface="Century Gothic"/>
                <a:cs typeface="Century Gothic"/>
              </a:rPr>
              <a:t>Apatia,</a:t>
            </a:r>
            <a:r>
              <a:rPr sz="1950" b="1" spc="-79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letargia</a:t>
            </a:r>
            <a:endParaRPr sz="1950" dirty="0">
              <a:latin typeface="Century Gothic"/>
              <a:cs typeface="Century Gothic"/>
            </a:endParaRPr>
          </a:p>
          <a:p>
            <a:pPr marL="180975" marR="3810" indent="-171450">
              <a:lnSpc>
                <a:spcPts val="2108"/>
              </a:lnSpc>
              <a:spcBef>
                <a:spcPts val="776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dirty="0">
                <a:latin typeface="Century Gothic"/>
                <a:cs typeface="Century Gothic"/>
              </a:rPr>
              <a:t>Contatti </a:t>
            </a:r>
            <a:r>
              <a:rPr sz="1950" b="1" spc="-4" dirty="0">
                <a:latin typeface="Century Gothic"/>
                <a:cs typeface="Century Gothic"/>
              </a:rPr>
              <a:t>con gli altri </a:t>
            </a:r>
            <a:r>
              <a:rPr sz="1950" b="1" dirty="0">
                <a:latin typeface="Century Gothic"/>
                <a:cs typeface="Century Gothic"/>
              </a:rPr>
              <a:t>limitati a forum, </a:t>
            </a:r>
            <a:r>
              <a:rPr sz="1950" b="1" spc="-4" dirty="0">
                <a:latin typeface="Century Gothic"/>
                <a:cs typeface="Century Gothic"/>
              </a:rPr>
              <a:t>chat, giochi online, </a:t>
            </a:r>
            <a:r>
              <a:rPr sz="1950" b="1" dirty="0">
                <a:latin typeface="Century Gothic"/>
                <a:cs typeface="Century Gothic"/>
              </a:rPr>
              <a:t>social  </a:t>
            </a:r>
            <a:r>
              <a:rPr sz="1950" b="1" spc="-4" dirty="0">
                <a:latin typeface="Century Gothic"/>
                <a:cs typeface="Century Gothic"/>
              </a:rPr>
              <a:t>network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491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spc="-4" dirty="0">
                <a:latin typeface="Century Gothic"/>
                <a:cs typeface="Century Gothic"/>
              </a:rPr>
              <a:t>Rifiuto del presente, nessuna pianificazione del</a:t>
            </a:r>
            <a:r>
              <a:rPr sz="1950" b="1" spc="-34" dirty="0">
                <a:latin typeface="Century Gothic"/>
                <a:cs typeface="Century Gothic"/>
              </a:rPr>
              <a:t> </a:t>
            </a:r>
            <a:r>
              <a:rPr sz="1950" b="1" dirty="0">
                <a:latin typeface="Century Gothic"/>
                <a:cs typeface="Century Gothic"/>
              </a:rPr>
              <a:t>futuro</a:t>
            </a:r>
            <a:endParaRPr sz="1950" dirty="0">
              <a:latin typeface="Century Gothic"/>
              <a:cs typeface="Century Gothic"/>
            </a:endParaRPr>
          </a:p>
          <a:p>
            <a:pPr marL="180975" indent="-171450">
              <a:spcBef>
                <a:spcPts val="510"/>
              </a:spcBef>
              <a:buFont typeface="Arial"/>
              <a:buChar char="•"/>
              <a:tabLst>
                <a:tab pos="180975" algn="l"/>
              </a:tabLst>
            </a:pPr>
            <a:r>
              <a:rPr sz="1950" b="1" spc="-4" dirty="0">
                <a:latin typeface="Century Gothic"/>
                <a:cs typeface="Century Gothic"/>
              </a:rPr>
              <a:t>Vergogna </a:t>
            </a:r>
            <a:r>
              <a:rPr sz="1950" b="1" dirty="0">
                <a:latin typeface="Century Gothic"/>
                <a:cs typeface="Century Gothic"/>
              </a:rPr>
              <a:t>e </a:t>
            </a:r>
            <a:r>
              <a:rPr sz="1950" b="1" spc="-4" dirty="0">
                <a:latin typeface="Century Gothic"/>
                <a:cs typeface="Century Gothic"/>
              </a:rPr>
              <a:t>senso di</a:t>
            </a:r>
            <a:r>
              <a:rPr sz="1950" b="1" spc="-38" dirty="0">
                <a:latin typeface="Century Gothic"/>
                <a:cs typeface="Century Gothic"/>
              </a:rPr>
              <a:t> </a:t>
            </a:r>
            <a:r>
              <a:rPr sz="1950" b="1" spc="-4" dirty="0">
                <a:latin typeface="Century Gothic"/>
                <a:cs typeface="Century Gothic"/>
              </a:rPr>
              <a:t>inadeguatezza</a:t>
            </a:r>
            <a:endParaRPr sz="1950" dirty="0">
              <a:latin typeface="Century Gothic"/>
              <a:cs typeface="Century Gothic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32867"/>
            <a:ext cx="3613899" cy="35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7200" y="228600"/>
            <a:ext cx="828108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Amatic SC"/>
              </a:rPr>
              <a:t>COSA FARE:</a:t>
            </a:r>
          </a:p>
          <a:p>
            <a:pPr algn="ctr"/>
            <a:r>
              <a:rPr lang="it-IT" b="1" dirty="0">
                <a:solidFill>
                  <a:srgbClr val="333333"/>
                </a:solidFill>
                <a:latin typeface="Amatic SC"/>
              </a:rPr>
              <a:t>	</a:t>
            </a:r>
          </a:p>
          <a:p>
            <a:pPr algn="just"/>
            <a:endParaRPr lang="it-IT" sz="2000" dirty="0">
              <a:latin typeface="Lato"/>
            </a:endParaRPr>
          </a:p>
          <a:p>
            <a:pPr algn="just"/>
            <a:r>
              <a:rPr lang="it-IT" sz="2000" dirty="0">
                <a:latin typeface="Lato"/>
              </a:rPr>
              <a:t> In questa fase i genitori devono cercare di </a:t>
            </a:r>
            <a:r>
              <a:rPr lang="it-IT" sz="2000" b="1" dirty="0">
                <a:latin typeface="Lato"/>
              </a:rPr>
              <a:t>aumentare i momenti di comunicazione con il figlio</a:t>
            </a:r>
            <a:r>
              <a:rPr lang="it-IT" sz="2000" dirty="0">
                <a:latin typeface="Lato"/>
              </a:rPr>
              <a:t>, provando a indagare a fondo quali siano le motivazioni intime che provocano i comportamenti di isolamento.</a:t>
            </a:r>
          </a:p>
          <a:p>
            <a:pPr algn="just"/>
            <a:endParaRPr lang="it-IT" sz="2000" dirty="0">
              <a:latin typeface="Lato"/>
            </a:endParaRPr>
          </a:p>
          <a:p>
            <a:pPr algn="just"/>
            <a:r>
              <a:rPr lang="it-IT" sz="2000" dirty="0">
                <a:latin typeface="Lato"/>
              </a:rPr>
              <a:t>Nel momento in cui si ha la percezione che tali comportamenti siano in fase di peggioramento è importante che i familiari cerchino immediatamente il supporto di un professionista esterno, senza aspettare che l’isolamento si concretizzi.</a:t>
            </a:r>
          </a:p>
          <a:p>
            <a:pPr algn="just"/>
            <a:endParaRPr lang="it-IT" sz="2000" dirty="0">
              <a:latin typeface="Lato"/>
            </a:endParaRPr>
          </a:p>
          <a:p>
            <a:pPr algn="just"/>
            <a:r>
              <a:rPr lang="it-IT" sz="2000" dirty="0">
                <a:latin typeface="Lato"/>
              </a:rPr>
              <a:t>Quando il ritiro sociale si è radicato, riuscire a riportare i ragazzi alla vita sociale è molto complesso e spesso richiede interventi lunghi, intensi, potrebbero durare potenzialmente anche anni (da 3 a 4 ).</a:t>
            </a:r>
          </a:p>
          <a:p>
            <a:pPr algn="just"/>
            <a:endParaRPr lang="it-IT" sz="2000" dirty="0">
              <a:latin typeface="Lato"/>
            </a:endParaRPr>
          </a:p>
          <a:p>
            <a:pPr algn="just"/>
            <a:endParaRPr lang="it-IT" sz="2000" b="0" i="0" dirty="0">
              <a:effectLst/>
              <a:latin typeface="Lato"/>
            </a:endParaRPr>
          </a:p>
          <a:p>
            <a:pPr algn="just"/>
            <a:endParaRPr lang="it-IT" sz="2000" b="0" i="0" dirty="0"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30680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70" y="1009332"/>
            <a:ext cx="6556058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5564" algn="ctr">
              <a:lnSpc>
                <a:spcPts val="3079"/>
              </a:lnSpc>
            </a:pPr>
            <a:r>
              <a:rPr spc="-4" dirty="0"/>
              <a:t>L'ISOLAMENTO</a:t>
            </a:r>
          </a:p>
          <a:p>
            <a:pPr marL="2604134" algn="ctr">
              <a:lnSpc>
                <a:spcPts val="3079"/>
              </a:lnSpc>
            </a:pPr>
            <a:r>
              <a:rPr spc="-4" dirty="0"/>
              <a:t>DELL'HIKIKOMORI</a:t>
            </a:r>
          </a:p>
        </p:txBody>
      </p:sp>
      <p:sp>
        <p:nvSpPr>
          <p:cNvPr id="4" name="object 4"/>
          <p:cNvSpPr/>
          <p:nvPr/>
        </p:nvSpPr>
        <p:spPr>
          <a:xfrm>
            <a:off x="515492" y="2284857"/>
            <a:ext cx="2343150" cy="3151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534251" y="2512504"/>
            <a:ext cx="143970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768191" algn="l"/>
                <a:tab pos="1177290" algn="l"/>
              </a:tabLst>
            </a:pPr>
            <a:r>
              <a:rPr sz="2250" dirty="0">
                <a:latin typeface="Century Gothic"/>
                <a:cs typeface="Century Gothic"/>
              </a:rPr>
              <a:t>non	è	</a:t>
            </a:r>
            <a:r>
              <a:rPr sz="2250" spc="-4" dirty="0">
                <a:latin typeface="Century Gothic"/>
                <a:cs typeface="Century Gothic"/>
              </a:rPr>
              <a:t>di</a:t>
            </a:r>
            <a:endParaRPr sz="22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4251" y="2821400"/>
            <a:ext cx="121967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spc="-4" dirty="0">
                <a:latin typeface="Century Gothic"/>
                <a:cs typeface="Century Gothic"/>
              </a:rPr>
              <a:t>piu</a:t>
            </a:r>
            <a:r>
              <a:rPr sz="2250" spc="4" dirty="0">
                <a:latin typeface="Century Gothic"/>
                <a:cs typeface="Century Gothic"/>
              </a:rPr>
              <a:t>t</a:t>
            </a:r>
            <a:r>
              <a:rPr sz="2250" dirty="0">
                <a:latin typeface="Century Gothic"/>
                <a:cs typeface="Century Gothic"/>
              </a:rPr>
              <a:t>to</a:t>
            </a:r>
            <a:r>
              <a:rPr sz="2250" spc="-15" dirty="0">
                <a:latin typeface="Century Gothic"/>
                <a:cs typeface="Century Gothic"/>
              </a:rPr>
              <a:t>s</a:t>
            </a:r>
            <a:r>
              <a:rPr sz="2250" dirty="0">
                <a:latin typeface="Century Gothic"/>
                <a:cs typeface="Century Gothic"/>
              </a:rPr>
              <a:t>to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5765" y="2512504"/>
            <a:ext cx="341614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84">
              <a:lnSpc>
                <a:spcPts val="2565"/>
              </a:lnSpc>
              <a:tabLst>
                <a:tab pos="902018" algn="l"/>
                <a:tab pos="1422083" algn="l"/>
                <a:tab pos="1851660" algn="l"/>
              </a:tabLst>
            </a:pPr>
            <a:r>
              <a:rPr sz="2250" spc="-4" dirty="0">
                <a:latin typeface="Century Gothic"/>
                <a:cs typeface="Century Gothic"/>
              </a:rPr>
              <a:t>per	sé	</a:t>
            </a:r>
            <a:r>
              <a:rPr sz="2250" b="1" dirty="0">
                <a:latin typeface="Century Gothic"/>
                <a:cs typeface="Century Gothic"/>
              </a:rPr>
              <a:t>IL	</a:t>
            </a:r>
            <a:r>
              <a:rPr sz="2250" b="1" spc="-4" dirty="0">
                <a:latin typeface="Century Gothic"/>
                <a:cs typeface="Century Gothic"/>
              </a:rPr>
              <a:t>PROBLEMA,</a:t>
            </a:r>
            <a:endParaRPr sz="2250">
              <a:latin typeface="Century Gothic"/>
              <a:cs typeface="Century Gothic"/>
            </a:endParaRPr>
          </a:p>
          <a:p>
            <a:pPr marL="9525">
              <a:lnSpc>
                <a:spcPts val="2565"/>
              </a:lnSpc>
              <a:tabLst>
                <a:tab pos="435769" algn="l"/>
              </a:tabLst>
            </a:pPr>
            <a:r>
              <a:rPr sz="2250" dirty="0">
                <a:latin typeface="Century Gothic"/>
                <a:cs typeface="Century Gothic"/>
              </a:rPr>
              <a:t>è	un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0749" y="2821400"/>
            <a:ext cx="24003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549241" algn="l"/>
                <a:tab pos="2047399" algn="l"/>
              </a:tabLst>
            </a:pPr>
            <a:r>
              <a:rPr sz="2250" b="1" dirty="0">
                <a:latin typeface="Century Gothic"/>
                <a:cs typeface="Century Gothic"/>
              </a:rPr>
              <a:t>SIN</a:t>
            </a:r>
            <a:r>
              <a:rPr sz="2250" b="1" spc="8" dirty="0">
                <a:latin typeface="Century Gothic"/>
                <a:cs typeface="Century Gothic"/>
              </a:rPr>
              <a:t>T</a:t>
            </a:r>
            <a:r>
              <a:rPr sz="2250" b="1" dirty="0">
                <a:latin typeface="Century Gothic"/>
                <a:cs typeface="Century Gothic"/>
              </a:rPr>
              <a:t>OMO	</a:t>
            </a:r>
            <a:r>
              <a:rPr sz="2250" b="1" spc="-4" dirty="0">
                <a:latin typeface="Century Gothic"/>
                <a:cs typeface="Century Gothic"/>
              </a:rPr>
              <a:t>d</a:t>
            </a:r>
            <a:r>
              <a:rPr sz="2250" b="1" dirty="0">
                <a:latin typeface="Century Gothic"/>
                <a:cs typeface="Century Gothic"/>
              </a:rPr>
              <a:t>i	</a:t>
            </a:r>
            <a:r>
              <a:rPr sz="2250" b="1" spc="-4" dirty="0">
                <a:latin typeface="Century Gothic"/>
                <a:cs typeface="Century Gothic"/>
              </a:rPr>
              <a:t>un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51" y="3130010"/>
            <a:ext cx="137922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b="1" spc="-4" dirty="0">
                <a:latin typeface="Century Gothic"/>
                <a:cs typeface="Century Gothic"/>
              </a:rPr>
              <a:t>problema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4251" y="3937159"/>
            <a:ext cx="12458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692944" algn="l"/>
              </a:tabLst>
            </a:pPr>
            <a:r>
              <a:rPr sz="2250" spc="4" dirty="0">
                <a:latin typeface="Century Gothic"/>
                <a:cs typeface="Century Gothic"/>
              </a:rPr>
              <a:t>S</a:t>
            </a:r>
            <a:r>
              <a:rPr sz="2250" dirty="0">
                <a:latin typeface="Century Gothic"/>
                <a:cs typeface="Century Gothic"/>
              </a:rPr>
              <a:t>e	una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497" y="3937159"/>
            <a:ext cx="115300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spc="-4" dirty="0">
                <a:latin typeface="Century Gothic"/>
                <a:cs typeface="Century Gothic"/>
              </a:rPr>
              <a:t>persona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6826" y="3937159"/>
            <a:ext cx="5224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b="1" dirty="0">
                <a:latin typeface="Century Gothic"/>
                <a:cs typeface="Century Gothic"/>
              </a:rPr>
              <a:t>"sta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5505" y="3937159"/>
            <a:ext cx="92773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b="1" spc="-4" dirty="0">
                <a:latin typeface="Century Gothic"/>
                <a:cs typeface="Century Gothic"/>
              </a:rPr>
              <a:t>bene",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4251" y="4245769"/>
            <a:ext cx="113728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dirty="0">
                <a:latin typeface="Century Gothic"/>
                <a:cs typeface="Century Gothic"/>
              </a:rPr>
              <a:t>te</a:t>
            </a:r>
            <a:r>
              <a:rPr sz="2250" spc="-8" dirty="0">
                <a:latin typeface="Century Gothic"/>
                <a:cs typeface="Century Gothic"/>
              </a:rPr>
              <a:t>n</a:t>
            </a:r>
            <a:r>
              <a:rPr sz="2250" spc="-4" dirty="0">
                <a:latin typeface="Century Gothic"/>
                <a:cs typeface="Century Gothic"/>
              </a:rPr>
              <a:t>d</a:t>
            </a:r>
            <a:r>
              <a:rPr sz="2250" spc="-8" dirty="0">
                <a:latin typeface="Century Gothic"/>
                <a:cs typeface="Century Gothic"/>
              </a:rPr>
              <a:t>e</a:t>
            </a:r>
            <a:r>
              <a:rPr sz="2250" dirty="0">
                <a:latin typeface="Century Gothic"/>
                <a:cs typeface="Century Gothic"/>
              </a:rPr>
              <a:t>rà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9511" y="4245769"/>
            <a:ext cx="31642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965133" algn="l"/>
              </a:tabLst>
            </a:pPr>
            <a:r>
              <a:rPr sz="2250" b="1" dirty="0">
                <a:latin typeface="Century Gothic"/>
                <a:cs typeface="Century Gothic"/>
              </a:rPr>
              <a:t>spontaneamente	a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4250" y="4554378"/>
            <a:ext cx="286226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250" b="1" spc="-4" dirty="0">
                <a:latin typeface="Century Gothic"/>
                <a:cs typeface="Century Gothic"/>
              </a:rPr>
              <a:t>ricercare </a:t>
            </a:r>
            <a:r>
              <a:rPr sz="2250" b="1" dirty="0">
                <a:latin typeface="Century Gothic"/>
                <a:cs typeface="Century Gothic"/>
              </a:rPr>
              <a:t>la</a:t>
            </a:r>
            <a:r>
              <a:rPr sz="2250" b="1" spc="-41" dirty="0">
                <a:latin typeface="Century Gothic"/>
                <a:cs typeface="Century Gothic"/>
              </a:rPr>
              <a:t> </a:t>
            </a:r>
            <a:r>
              <a:rPr sz="2250" b="1" spc="-4" dirty="0">
                <a:latin typeface="Century Gothic"/>
                <a:cs typeface="Century Gothic"/>
              </a:rPr>
              <a:t>socialità</a:t>
            </a:r>
            <a:endParaRPr sz="22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2201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5395436" cy="77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0656"/>
            <a:r>
              <a:rPr sz="2400" spc="-4" dirty="0"/>
              <a:t>RIFIUTO </a:t>
            </a:r>
            <a:r>
              <a:rPr sz="2400" dirty="0"/>
              <a:t>E</a:t>
            </a:r>
            <a:r>
              <a:rPr sz="2400" spc="-30" dirty="0"/>
              <a:t> </a:t>
            </a:r>
            <a:r>
              <a:rPr sz="2400" spc="-4" dirty="0"/>
              <a:t>RITIRO</a:t>
            </a:r>
            <a:endParaRPr sz="2400" dirty="0"/>
          </a:p>
          <a:p>
            <a:pPr marL="9525">
              <a:spcBef>
                <a:spcPts val="251"/>
              </a:spcBef>
            </a:pPr>
            <a:r>
              <a:rPr sz="2400" dirty="0"/>
              <a:t>CONSEGUENZE A SECONDA</a:t>
            </a:r>
            <a:r>
              <a:rPr sz="2400" spc="-90" dirty="0"/>
              <a:t> </a:t>
            </a:r>
            <a:r>
              <a:rPr sz="2400" dirty="0"/>
              <a:t>DELL’ETÀ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000" y="2590800"/>
            <a:ext cx="5400199" cy="2661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91900"/>
              </a:lnSpc>
              <a:tabLst>
                <a:tab pos="330518" algn="l"/>
                <a:tab pos="661035" algn="l"/>
                <a:tab pos="1352550" algn="l"/>
                <a:tab pos="1616393" algn="l"/>
                <a:tab pos="2586990" algn="l"/>
                <a:tab pos="3315176" algn="l"/>
                <a:tab pos="4280059" algn="l"/>
                <a:tab pos="5222081" algn="l"/>
              </a:tabLst>
            </a:pPr>
            <a:r>
              <a:rPr b="1" spc="-4" dirty="0">
                <a:latin typeface="Century Gothic"/>
                <a:cs typeface="Century Gothic"/>
              </a:rPr>
              <a:t>I</a:t>
            </a:r>
            <a:r>
              <a:rPr b="1" dirty="0">
                <a:latin typeface="Century Gothic"/>
                <a:cs typeface="Century Gothic"/>
              </a:rPr>
              <a:t>n	</a:t>
            </a:r>
            <a:r>
              <a:rPr sz="1500" b="1" spc="-4" dirty="0">
                <a:latin typeface="Century Gothic"/>
                <a:cs typeface="Century Gothic"/>
              </a:rPr>
              <a:t>u</a:t>
            </a:r>
            <a:r>
              <a:rPr sz="1500" b="1" dirty="0">
                <a:latin typeface="Century Gothic"/>
                <a:cs typeface="Century Gothic"/>
              </a:rPr>
              <a:t>n	</a:t>
            </a:r>
            <a:r>
              <a:rPr sz="1500" b="1" spc="-4" dirty="0">
                <a:latin typeface="Century Gothic"/>
                <a:cs typeface="Century Gothic"/>
              </a:rPr>
              <a:t>ad</a:t>
            </a:r>
            <a:r>
              <a:rPr sz="1500" b="1" spc="-8" dirty="0">
                <a:latin typeface="Century Gothic"/>
                <a:cs typeface="Century Gothic"/>
              </a:rPr>
              <a:t>u</a:t>
            </a:r>
            <a:r>
              <a:rPr sz="1500" b="1" dirty="0">
                <a:latin typeface="Century Gothic"/>
                <a:cs typeface="Century Gothic"/>
              </a:rPr>
              <a:t>lto	</a:t>
            </a:r>
            <a:r>
              <a:rPr sz="1500" spc="-8" dirty="0">
                <a:latin typeface="Century Gothic"/>
                <a:cs typeface="Century Gothic"/>
              </a:rPr>
              <a:t>l</a:t>
            </a:r>
            <a:r>
              <a:rPr sz="1500" dirty="0">
                <a:latin typeface="Century Gothic"/>
                <a:cs typeface="Century Gothic"/>
              </a:rPr>
              <a:t>e	c</a:t>
            </a:r>
            <a:r>
              <a:rPr sz="1500" spc="-11" dirty="0">
                <a:latin typeface="Century Gothic"/>
                <a:cs typeface="Century Gothic"/>
              </a:rPr>
              <a:t>a</a:t>
            </a:r>
            <a:r>
              <a:rPr sz="1500" spc="-4" dirty="0">
                <a:latin typeface="Century Gothic"/>
                <a:cs typeface="Century Gothic"/>
              </a:rPr>
              <a:t>pacit</a:t>
            </a:r>
            <a:r>
              <a:rPr sz="1500" dirty="0">
                <a:latin typeface="Century Gothic"/>
                <a:cs typeface="Century Gothic"/>
              </a:rPr>
              <a:t>à	glob</a:t>
            </a:r>
            <a:r>
              <a:rPr sz="1500" spc="-15" dirty="0">
                <a:latin typeface="Century Gothic"/>
                <a:cs typeface="Century Gothic"/>
              </a:rPr>
              <a:t>a</a:t>
            </a:r>
            <a:r>
              <a:rPr sz="1500" spc="4" dirty="0">
                <a:latin typeface="Century Gothic"/>
                <a:cs typeface="Century Gothic"/>
              </a:rPr>
              <a:t>l</a:t>
            </a:r>
            <a:r>
              <a:rPr sz="1500" dirty="0">
                <a:latin typeface="Century Gothic"/>
                <a:cs typeface="Century Gothic"/>
              </a:rPr>
              <a:t>i	m</a:t>
            </a:r>
            <a:r>
              <a:rPr sz="1500" spc="-8" dirty="0">
                <a:latin typeface="Century Gothic"/>
                <a:cs typeface="Century Gothic"/>
              </a:rPr>
              <a:t>a</a:t>
            </a:r>
            <a:r>
              <a:rPr sz="1500" dirty="0">
                <a:latin typeface="Century Gothic"/>
                <a:cs typeface="Century Gothic"/>
              </a:rPr>
              <a:t>tur</a:t>
            </a:r>
            <a:r>
              <a:rPr sz="1500" spc="-15" dirty="0">
                <a:latin typeface="Century Gothic"/>
                <a:cs typeface="Century Gothic"/>
              </a:rPr>
              <a:t>a</a:t>
            </a:r>
            <a:r>
              <a:rPr sz="1500" dirty="0">
                <a:latin typeface="Century Gothic"/>
                <a:cs typeface="Century Gothic"/>
              </a:rPr>
              <a:t>te	</a:t>
            </a:r>
            <a:r>
              <a:rPr sz="1500" spc="-8" dirty="0">
                <a:latin typeface="Century Gothic"/>
                <a:cs typeface="Century Gothic"/>
              </a:rPr>
              <a:t>v</a:t>
            </a:r>
            <a:r>
              <a:rPr sz="1500" dirty="0">
                <a:latin typeface="Century Gothic"/>
                <a:cs typeface="Century Gothic"/>
              </a:rPr>
              <a:t>eng</a:t>
            </a:r>
            <a:r>
              <a:rPr sz="1500" spc="-8" dirty="0">
                <a:latin typeface="Century Gothic"/>
                <a:cs typeface="Century Gothic"/>
              </a:rPr>
              <a:t>o</a:t>
            </a:r>
            <a:r>
              <a:rPr sz="1500" dirty="0">
                <a:latin typeface="Century Gothic"/>
                <a:cs typeface="Century Gothic"/>
              </a:rPr>
              <a:t>no	</a:t>
            </a:r>
            <a:r>
              <a:rPr sz="1500" spc="-4" dirty="0">
                <a:latin typeface="Century Gothic"/>
                <a:cs typeface="Century Gothic"/>
              </a:rPr>
              <a:t>di  </a:t>
            </a:r>
            <a:r>
              <a:rPr sz="1500" dirty="0">
                <a:latin typeface="Century Gothic"/>
                <a:cs typeface="Century Gothic"/>
              </a:rPr>
              <a:t>solito</a:t>
            </a:r>
            <a:r>
              <a:rPr sz="1500" spc="-83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mantenute,</a:t>
            </a: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106680" marR="99536" algn="ctr">
              <a:lnSpc>
                <a:spcPct val="90000"/>
              </a:lnSpc>
              <a:spcBef>
                <a:spcPts val="1054"/>
              </a:spcBef>
            </a:pPr>
            <a:r>
              <a:rPr sz="1500" b="1" dirty="0">
                <a:latin typeface="Century Gothic"/>
                <a:cs typeface="Century Gothic"/>
              </a:rPr>
              <a:t>I SOGGETTI IN ETÀ EVOLUTIVA POSSONO NON</a:t>
            </a:r>
            <a:r>
              <a:rPr sz="1500" b="1" spc="-150" dirty="0">
                <a:latin typeface="Century Gothic"/>
                <a:cs typeface="Century Gothic"/>
              </a:rPr>
              <a:t> </a:t>
            </a:r>
            <a:r>
              <a:rPr sz="1500" b="1" dirty="0">
                <a:latin typeface="Century Gothic"/>
                <a:cs typeface="Century Gothic"/>
              </a:rPr>
              <a:t>ACQUISIRE  O PERDERE CAPACITÀ NON ANCORA MATURATE O  APPRESE SOLO DA</a:t>
            </a:r>
            <a:r>
              <a:rPr sz="1500" b="1" spc="-109" dirty="0">
                <a:latin typeface="Century Gothic"/>
                <a:cs typeface="Century Gothic"/>
              </a:rPr>
              <a:t> </a:t>
            </a:r>
            <a:r>
              <a:rPr sz="1500" b="1" spc="-4" dirty="0">
                <a:latin typeface="Century Gothic"/>
                <a:cs typeface="Century Gothic"/>
              </a:rPr>
              <a:t>POCO</a:t>
            </a:r>
            <a:endParaRPr sz="1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454343" marR="447199" indent="-2858" algn="ctr">
              <a:lnSpc>
                <a:spcPct val="90100"/>
              </a:lnSpc>
              <a:spcBef>
                <a:spcPts val="1039"/>
              </a:spcBef>
            </a:pPr>
            <a:r>
              <a:rPr b="1" dirty="0">
                <a:solidFill>
                  <a:srgbClr val="D5370C"/>
                </a:solidFill>
                <a:latin typeface="Century Gothic"/>
                <a:cs typeface="Century Gothic"/>
              </a:rPr>
              <a:t>MANCATE ESPERIENZE E MANCATO  </a:t>
            </a:r>
            <a:r>
              <a:rPr b="1" spc="-4" dirty="0">
                <a:solidFill>
                  <a:srgbClr val="D5370C"/>
                </a:solidFill>
                <a:latin typeface="Century Gothic"/>
                <a:cs typeface="Century Gothic"/>
              </a:rPr>
              <a:t>APPRENDIMENTO DI </a:t>
            </a:r>
            <a:r>
              <a:rPr b="1" dirty="0">
                <a:solidFill>
                  <a:srgbClr val="D5370C"/>
                </a:solidFill>
                <a:latin typeface="Century Gothic"/>
                <a:cs typeface="Century Gothic"/>
              </a:rPr>
              <a:t>CAPACITÀ SOCIALI</a:t>
            </a:r>
            <a:r>
              <a:rPr b="1" spc="-30" dirty="0">
                <a:solidFill>
                  <a:srgbClr val="D5370C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D5370C"/>
                </a:solidFill>
                <a:latin typeface="Century Gothic"/>
                <a:cs typeface="Century Gothic"/>
              </a:rPr>
              <a:t>E  INDIVIDUALI</a:t>
            </a:r>
            <a:endParaRPr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7975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494" y="685800"/>
            <a:ext cx="4876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Fattori di</a:t>
            </a:r>
            <a:r>
              <a:rPr sz="1800" spc="-8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protezione</a:t>
            </a: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dei comportamenti a </a:t>
            </a:r>
            <a:r>
              <a:rPr sz="1800" spc="-4" dirty="0">
                <a:solidFill>
                  <a:srgbClr val="C00000"/>
                </a:solidFill>
                <a:latin typeface="Arial"/>
                <a:cs typeface="Arial"/>
              </a:rPr>
              <a:t>rischio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degli</a:t>
            </a:r>
            <a:r>
              <a:rPr sz="1800" spc="-8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adolescenti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6918" y="1828800"/>
            <a:ext cx="5872163" cy="371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8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1600" b="1" spc="-4" dirty="0">
                <a:solidFill>
                  <a:srgbClr val="333333"/>
                </a:solidFill>
                <a:latin typeface="Arial"/>
                <a:cs typeface="Arial"/>
              </a:rPr>
              <a:t>Cosa è 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importante per </a:t>
            </a:r>
            <a:r>
              <a:rPr sz="1600" b="1" spc="-4" dirty="0">
                <a:solidFill>
                  <a:srgbClr val="333333"/>
                </a:solidFill>
                <a:latin typeface="Arial"/>
                <a:cs typeface="Arial"/>
              </a:rPr>
              <a:t>proteggere 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gli</a:t>
            </a:r>
            <a:r>
              <a:rPr sz="1600" b="1" spc="1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srgbClr val="333333"/>
                </a:solidFill>
                <a:latin typeface="Arial"/>
                <a:cs typeface="Arial"/>
              </a:rPr>
              <a:t>adolescenti?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9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Presenza dei genitori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(SOSTEGNO E</a:t>
            </a:r>
            <a:r>
              <a:rPr sz="1600" spc="-2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CONTROLLO)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68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Buon livello di</a:t>
            </a: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aspirazioni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5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Buon livello di aspettative</a:t>
            </a:r>
            <a:r>
              <a:rPr sz="16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esistenziali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9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Interesse e impegno nel</a:t>
            </a:r>
            <a:r>
              <a:rPr sz="1600" spc="8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sociale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68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Interesse e impegno religioso e</a:t>
            </a:r>
            <a:r>
              <a:rPr sz="1600" spc="3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culturale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5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Attività sportive, ludiche, ricreative per il tempo</a:t>
            </a:r>
            <a:r>
              <a:rPr sz="1600" spc="7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libero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5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Presenza di rapporti familiari solidali, pur nelle diverse tipologie di</a:t>
            </a:r>
            <a:r>
              <a:rPr sz="1600" spc="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famiglie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68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Condivisione con gli adulti di soluzioni </a:t>
            </a:r>
            <a:r>
              <a:rPr sz="1600" spc="-4" dirty="0" err="1">
                <a:solidFill>
                  <a:srgbClr val="333333"/>
                </a:solidFill>
                <a:latin typeface="Arial"/>
                <a:cs typeface="Arial"/>
              </a:rPr>
              <a:t>ai</a:t>
            </a:r>
            <a:r>
              <a:rPr sz="1600" spc="6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 err="1">
                <a:solidFill>
                  <a:srgbClr val="333333"/>
                </a:solidFill>
                <a:latin typeface="Arial"/>
                <a:cs typeface="Arial"/>
              </a:rPr>
              <a:t>problemi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75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Accettazione </a:t>
            </a:r>
            <a:r>
              <a:rPr sz="1600" spc="-4" dirty="0" err="1">
                <a:solidFill>
                  <a:srgbClr val="333333"/>
                </a:solidFill>
                <a:latin typeface="Arial"/>
                <a:cs typeface="Arial"/>
              </a:rPr>
              <a:t>dei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333333"/>
                </a:solidFill>
                <a:latin typeface="Arial"/>
                <a:cs typeface="Arial"/>
              </a:rPr>
              <a:t>limiti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all’Autonomia</a:t>
            </a:r>
            <a:endParaRPr sz="1600" dirty="0">
              <a:latin typeface="Arial"/>
              <a:cs typeface="Arial"/>
            </a:endParaRPr>
          </a:p>
          <a:p>
            <a:pPr marL="264319" indent="-254794">
              <a:spcBef>
                <a:spcPts val="367"/>
              </a:spcBef>
              <a:buClr>
                <a:srgbClr val="99284B"/>
              </a:buClr>
              <a:buSzPct val="75000"/>
              <a:buFont typeface="Wingdings"/>
              <a:buChar char=""/>
              <a:tabLst>
                <a:tab pos="264319" algn="l"/>
                <a:tab pos="264795" algn="l"/>
              </a:tabLst>
            </a:pP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Buon livello di applicazione</a:t>
            </a:r>
            <a:r>
              <a:rPr sz="16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333333"/>
                </a:solidFill>
                <a:latin typeface="Arial"/>
                <a:cs typeface="Arial"/>
              </a:rPr>
              <a:t>scolastica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371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040" y="1563243"/>
            <a:ext cx="444579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000" spc="-8" dirty="0">
                <a:solidFill>
                  <a:srgbClr val="C00000"/>
                </a:solidFill>
              </a:rPr>
              <a:t>SCUOLA </a:t>
            </a:r>
            <a:r>
              <a:rPr sz="3000" spc="-4" dirty="0">
                <a:solidFill>
                  <a:srgbClr val="C00000"/>
                </a:solidFill>
              </a:rPr>
              <a:t>COME</a:t>
            </a:r>
            <a:r>
              <a:rPr sz="3000" spc="-8" dirty="0">
                <a:solidFill>
                  <a:srgbClr val="C00000"/>
                </a:solidFill>
              </a:rPr>
              <a:t> RISORSA</a:t>
            </a:r>
            <a:endParaRPr sz="30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405" y="2499837"/>
            <a:ext cx="7997190" cy="1977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latin typeface="Century Gothic"/>
                <a:cs typeface="Century Gothic"/>
              </a:rPr>
              <a:t>può </a:t>
            </a:r>
            <a:r>
              <a:rPr sz="2100" b="1" spc="-4" dirty="0">
                <a:latin typeface="Century Gothic"/>
                <a:cs typeface="Century Gothic"/>
              </a:rPr>
              <a:t>individuare precocemente i sogg. a rischio di</a:t>
            </a:r>
            <a:r>
              <a:rPr sz="2100" b="1" spc="90" dirty="0">
                <a:latin typeface="Century Gothic"/>
                <a:cs typeface="Century Gothic"/>
              </a:rPr>
              <a:t> </a:t>
            </a:r>
            <a:r>
              <a:rPr sz="2100" b="1" spc="-4" dirty="0">
                <a:latin typeface="Century Gothic"/>
                <a:cs typeface="Century Gothic"/>
              </a:rPr>
              <a:t>ritiro</a:t>
            </a:r>
            <a:endParaRPr sz="2100" dirty="0">
              <a:latin typeface="Century Gothic"/>
              <a:cs typeface="Century Gothic"/>
            </a:endParaRPr>
          </a:p>
          <a:p>
            <a:pPr marL="180975" marR="3810" indent="-171450" algn="just">
              <a:lnSpc>
                <a:spcPct val="90200"/>
              </a:lnSpc>
              <a:spcBef>
                <a:spcPts val="750"/>
              </a:spcBef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latin typeface="Century Gothic"/>
                <a:cs typeface="Century Gothic"/>
              </a:rPr>
              <a:t>può aiutare </a:t>
            </a:r>
            <a:r>
              <a:rPr sz="2100" spc="4" dirty="0">
                <a:latin typeface="Century Gothic"/>
                <a:cs typeface="Century Gothic"/>
              </a:rPr>
              <a:t>con </a:t>
            </a:r>
            <a:r>
              <a:rPr sz="2100" b="1" spc="-4" dirty="0">
                <a:latin typeface="Century Gothic"/>
                <a:cs typeface="Century Gothic"/>
              </a:rPr>
              <a:t>l’attenzione, la comprensione e la  disponibilità </a:t>
            </a:r>
            <a:r>
              <a:rPr sz="2100" b="1" dirty="0">
                <a:latin typeface="Century Gothic"/>
                <a:cs typeface="Century Gothic"/>
              </a:rPr>
              <a:t>ad </a:t>
            </a:r>
            <a:r>
              <a:rPr sz="2100" b="1" spc="-4" dirty="0">
                <a:latin typeface="Century Gothic"/>
                <a:cs typeface="Century Gothic"/>
              </a:rPr>
              <a:t>affrontare insieme eventuali momenti di  </a:t>
            </a:r>
            <a:r>
              <a:rPr sz="2100" b="1" spc="-8" dirty="0">
                <a:latin typeface="Century Gothic"/>
                <a:cs typeface="Century Gothic"/>
              </a:rPr>
              <a:t>difficoltà</a:t>
            </a:r>
            <a:endParaRPr sz="2100" dirty="0">
              <a:latin typeface="Century Gothic"/>
              <a:cs typeface="Century Gothic"/>
            </a:endParaRPr>
          </a:p>
          <a:p>
            <a:pPr marL="180975" indent="-171450">
              <a:lnSpc>
                <a:spcPts val="2393"/>
              </a:lnSpc>
              <a:spcBef>
                <a:spcPts val="484"/>
              </a:spcBef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latin typeface="Century Gothic"/>
                <a:cs typeface="Century Gothic"/>
              </a:rPr>
              <a:t>può </a:t>
            </a:r>
            <a:r>
              <a:rPr sz="2100" b="1" spc="-4" dirty="0">
                <a:latin typeface="Century Gothic"/>
                <a:cs typeface="Century Gothic"/>
              </a:rPr>
              <a:t>supportare </a:t>
            </a:r>
            <a:r>
              <a:rPr sz="2100" b="1" dirty="0">
                <a:latin typeface="Century Gothic"/>
                <a:cs typeface="Century Gothic"/>
              </a:rPr>
              <a:t>le famiglie </a:t>
            </a:r>
            <a:r>
              <a:rPr sz="2100" dirty="0">
                <a:latin typeface="Century Gothic"/>
                <a:cs typeface="Century Gothic"/>
              </a:rPr>
              <a:t>che non </a:t>
            </a:r>
            <a:r>
              <a:rPr sz="2100" spc="-4" dirty="0">
                <a:latin typeface="Century Gothic"/>
                <a:cs typeface="Century Gothic"/>
              </a:rPr>
              <a:t>capiscono e </a:t>
            </a:r>
            <a:r>
              <a:rPr sz="2100" dirty="0">
                <a:latin typeface="Century Gothic"/>
                <a:cs typeface="Century Gothic"/>
              </a:rPr>
              <a:t>non </a:t>
            </a:r>
            <a:r>
              <a:rPr sz="2100" spc="199" dirty="0">
                <a:latin typeface="Century Gothic"/>
                <a:cs typeface="Century Gothic"/>
              </a:rPr>
              <a:t> </a:t>
            </a:r>
            <a:r>
              <a:rPr sz="2100" spc="-4" dirty="0">
                <a:latin typeface="Century Gothic"/>
                <a:cs typeface="Century Gothic"/>
              </a:rPr>
              <a:t>sanno</a:t>
            </a:r>
            <a:endParaRPr sz="2100" dirty="0">
              <a:latin typeface="Century Gothic"/>
              <a:cs typeface="Century Gothic"/>
            </a:endParaRPr>
          </a:p>
          <a:p>
            <a:pPr marL="180975">
              <a:lnSpc>
                <a:spcPts val="2393"/>
              </a:lnSpc>
            </a:pPr>
            <a:r>
              <a:rPr sz="2100" spc="-4" dirty="0">
                <a:latin typeface="Century Gothic"/>
                <a:cs typeface="Century Gothic"/>
              </a:rPr>
              <a:t>come affrontare la</a:t>
            </a:r>
            <a:r>
              <a:rPr sz="2100" spc="-23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situazione</a:t>
            </a:r>
          </a:p>
        </p:txBody>
      </p:sp>
    </p:spTree>
    <p:extLst>
      <p:ext uri="{BB962C8B-B14F-4D97-AF65-F5344CB8AC3E}">
        <p14:creationId xmlns:p14="http://schemas.microsoft.com/office/powerpoint/2010/main" val="1657756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0"/>
            <a:ext cx="8001000" cy="646330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en-US" sz="2800" i="1" dirty="0"/>
              <a:t>GRUPPO GENITORI CHE SI INCONTRANO</a:t>
            </a:r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r>
              <a:rPr lang="it-IT" altLang="en-US" sz="2800" i="1" dirty="0"/>
              <a:t>Gruppo di auto mutuo aiuto aperto a tutti i genitori di alunni frequentanti il Liceo </a:t>
            </a:r>
            <a:r>
              <a:rPr lang="it-IT" altLang="en-US" sz="2800" i="1" dirty="0" err="1"/>
              <a:t>Corradini</a:t>
            </a:r>
            <a:r>
              <a:rPr lang="it-IT" altLang="en-US" sz="2800" i="1" dirty="0"/>
              <a:t> di Thiene</a:t>
            </a:r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endParaRPr lang="it-IT" altLang="en-US" sz="2800" i="1" dirty="0"/>
          </a:p>
          <a:p>
            <a:pPr algn="ctr" eaLnBrk="1" hangingPunct="1">
              <a:buFontTx/>
              <a:buNone/>
            </a:pPr>
            <a:r>
              <a:rPr lang="it-IT" altLang="en-US" sz="2800" i="1" dirty="0"/>
              <a:t>«…per discutere i problemi che possono nascere nella relazione coi figli adolescenti e scoprire magari che </a:t>
            </a:r>
            <a:r>
              <a:rPr lang="it-IT" altLang="en-US" sz="2800" b="1" i="1" dirty="0"/>
              <a:t>non capita solo a noi…»</a:t>
            </a:r>
          </a:p>
        </p:txBody>
      </p:sp>
      <p:pic>
        <p:nvPicPr>
          <p:cNvPr id="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4958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1036637" y="4495800"/>
            <a:ext cx="729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/>
              <a:t>Promosso dall’ASSOCIAZIONE  ACCANTO a Silvia, riprende la sua attività a partire dal febbraio 2017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223300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85800"/>
            <a:ext cx="7696200" cy="258532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en-US" sz="2400" i="1" dirty="0"/>
              <a:t>«La comunicazione e la riflessione nel gruppo alleggeriscono le preoccupazioni educative, che, una volta espresse, vengono comprese, spesso ridimensionate e sdrammatizzate. La caratteristica fondamentale del gruppo è l’essere un’</a:t>
            </a:r>
            <a:r>
              <a:rPr lang="it-IT" altLang="en-US" sz="2400" b="1" i="1" dirty="0"/>
              <a:t>occasione</a:t>
            </a:r>
            <a:r>
              <a:rPr lang="it-IT" altLang="en-US" sz="2400" i="1" dirty="0"/>
              <a:t> di </a:t>
            </a:r>
            <a:r>
              <a:rPr lang="it-IT" altLang="en-US" sz="2400" b="1" i="1" dirty="0"/>
              <a:t>incontro</a:t>
            </a:r>
            <a:r>
              <a:rPr lang="it-IT" altLang="en-US" sz="2400" i="1" dirty="0"/>
              <a:t> orizzontale </a:t>
            </a:r>
            <a:r>
              <a:rPr lang="it-IT" altLang="en-US" sz="2400" b="1" i="1" dirty="0"/>
              <a:t>tra pari</a:t>
            </a:r>
            <a:r>
              <a:rPr lang="it-IT" altLang="en-US" sz="2400" i="1" dirty="0"/>
              <a:t>: non ci si ritrova per ascoltare un esperto, ma per chiedere e contemporaneamente dare aiuto, condividendo storie ed esperienze e contando sulla solidarietà reciproca e sulla fiducia nelle proprie potenzialità positive.»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3810000"/>
            <a:ext cx="762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Perpetua"/>
                <a:ea typeface="+mn-ea"/>
                <a:cs typeface="Perpetu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kern="0" dirty="0">
                <a:solidFill>
                  <a:srgbClr val="0070C0"/>
                </a:solidFill>
              </a:rPr>
              <a:t>CONTATTI</a:t>
            </a:r>
          </a:p>
          <a:p>
            <a:pPr algn="ctr"/>
            <a:r>
              <a:rPr lang="it-IT" altLang="en-US" kern="0" dirty="0">
                <a:solidFill>
                  <a:srgbClr val="0070C0"/>
                </a:solidFill>
              </a:rPr>
              <a:t>Associazione </a:t>
            </a:r>
            <a:r>
              <a:rPr lang="it-IT" altLang="en-US" i="1" kern="0" dirty="0">
                <a:solidFill>
                  <a:srgbClr val="0070C0"/>
                </a:solidFill>
              </a:rPr>
              <a:t>Accanto A Silvia</a:t>
            </a:r>
          </a:p>
          <a:p>
            <a:pPr algn="ctr"/>
            <a:r>
              <a:rPr lang="it-IT" altLang="en-US" i="1" kern="0" dirty="0">
                <a:solidFill>
                  <a:srgbClr val="0070C0"/>
                </a:solidFill>
                <a:hlinkClick r:id="rId2"/>
              </a:rPr>
              <a:t>www.accantoasilvia.it</a:t>
            </a:r>
            <a:endParaRPr lang="it-IT" altLang="en-US" i="1" kern="0" dirty="0">
              <a:solidFill>
                <a:srgbClr val="0070C0"/>
              </a:solidFill>
            </a:endParaRPr>
          </a:p>
          <a:p>
            <a:pPr algn="ctr"/>
            <a:endParaRPr lang="it-IT" altLang="en-US" i="1" kern="0" dirty="0">
              <a:solidFill>
                <a:srgbClr val="0070C0"/>
              </a:solidFill>
              <a:hlinkClick r:id="rId3"/>
            </a:endParaRPr>
          </a:p>
          <a:p>
            <a:pPr algn="ctr"/>
            <a:r>
              <a:rPr lang="it-IT" altLang="en-US" b="1" i="1" u="sng" kern="0" dirty="0">
                <a:solidFill>
                  <a:srgbClr val="0070C0"/>
                </a:solidFill>
              </a:rPr>
              <a:t>Dr.ssa T. </a:t>
            </a:r>
            <a:r>
              <a:rPr lang="it-IT" altLang="en-US" b="1" i="1" u="sng" kern="0" dirty="0" err="1">
                <a:solidFill>
                  <a:srgbClr val="0070C0"/>
                </a:solidFill>
              </a:rPr>
              <a:t>Sperotto</a:t>
            </a:r>
            <a:r>
              <a:rPr lang="it-IT" altLang="en-US" b="1" i="1" u="sng" kern="0" dirty="0">
                <a:solidFill>
                  <a:srgbClr val="0070C0"/>
                </a:solidFill>
              </a:rPr>
              <a:t> terry.sperotto@virgilio.it</a:t>
            </a:r>
          </a:p>
          <a:p>
            <a:pPr algn="ctr"/>
            <a:r>
              <a:rPr lang="it-IT" altLang="en-US" kern="0" dirty="0">
                <a:solidFill>
                  <a:srgbClr val="0070C0"/>
                </a:solidFill>
              </a:rPr>
              <a:t>0445 350745</a:t>
            </a:r>
          </a:p>
          <a:p>
            <a:pPr algn="ctr"/>
            <a:endParaRPr lang="it-IT" altLang="en-US" kern="0" dirty="0">
              <a:solidFill>
                <a:srgbClr val="0070C0"/>
              </a:solidFill>
            </a:endParaRPr>
          </a:p>
          <a:p>
            <a:pPr algn="ctr"/>
            <a:r>
              <a:rPr lang="it-IT" altLang="en-US" kern="0" dirty="0">
                <a:solidFill>
                  <a:srgbClr val="0070C0"/>
                </a:solidFill>
              </a:rPr>
              <a:t>Prof. G. De Rossi  gianpietro.derossi@liceocorradini.edu.it</a:t>
            </a:r>
          </a:p>
          <a:p>
            <a:pPr algn="ctr"/>
            <a:endParaRPr lang="it-IT" alt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620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288" y="990600"/>
            <a:ext cx="7652794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1" marR="8688" indent="-292671">
              <a:buFont typeface="Times New Roman"/>
              <a:buChar char="□"/>
              <a:tabLst>
                <a:tab pos="303531" algn="l"/>
                <a:tab pos="304074" algn="l"/>
              </a:tabLst>
            </a:pPr>
            <a:r>
              <a:rPr sz="2400" dirty="0">
                <a:solidFill>
                  <a:srgbClr val="1F497C"/>
                </a:solidFill>
                <a:cs typeface="Century Gothic"/>
              </a:rPr>
              <a:t>Charmet, I </a:t>
            </a:r>
            <a:r>
              <a:rPr sz="2400" spc="4" dirty="0">
                <a:solidFill>
                  <a:srgbClr val="1F497C"/>
                </a:solidFill>
                <a:cs typeface="Century Gothic"/>
              </a:rPr>
              <a:t>nuovi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adolescenti. Padri e madri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di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fronte a</a:t>
            </a:r>
            <a:r>
              <a:rPr sz="2400" spc="-196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una 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sfida,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Cortina Editore</a:t>
            </a:r>
            <a:r>
              <a:rPr sz="2400" spc="-94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(2000)</a:t>
            </a:r>
            <a:endParaRPr sz="2400" dirty="0">
              <a:cs typeface="Century Gothic"/>
            </a:endParaRPr>
          </a:p>
          <a:p>
            <a:pPr marL="303531" marR="346427" indent="-292671">
              <a:buFont typeface="Times New Roman"/>
              <a:buChar char="□"/>
              <a:tabLst>
                <a:tab pos="303531" algn="l"/>
                <a:tab pos="304074" algn="l"/>
              </a:tabLst>
            </a:pPr>
            <a:r>
              <a:rPr sz="2400" spc="-4" dirty="0">
                <a:solidFill>
                  <a:srgbClr val="1F497C"/>
                </a:solidFill>
                <a:cs typeface="Century Gothic"/>
              </a:rPr>
              <a:t>Lancini,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Il ritiro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sociale negli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adolescenti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, La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solitudine </a:t>
            </a:r>
            <a:r>
              <a:rPr sz="2400" spc="4" dirty="0">
                <a:solidFill>
                  <a:srgbClr val="1F497C"/>
                </a:solidFill>
                <a:cs typeface="Century Gothic"/>
              </a:rPr>
              <a:t>di 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una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generazione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iperconnessa</a:t>
            </a:r>
            <a:r>
              <a:rPr sz="2400" spc="-64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(2019)</a:t>
            </a:r>
            <a:endParaRPr sz="2400" dirty="0">
              <a:cs typeface="Century Gothic"/>
            </a:endParaRPr>
          </a:p>
          <a:p>
            <a:pPr marL="303531" marR="472943" indent="-292671">
              <a:buFont typeface="Times New Roman"/>
              <a:buChar char="□"/>
              <a:tabLst>
                <a:tab pos="303531" algn="l"/>
                <a:tab pos="304074" algn="l"/>
              </a:tabLst>
            </a:pPr>
            <a:r>
              <a:rPr sz="2400" spc="-4" dirty="0" err="1">
                <a:solidFill>
                  <a:srgbClr val="1F497C"/>
                </a:solidFill>
                <a:cs typeface="Century Gothic"/>
              </a:rPr>
              <a:t>Lancini</a:t>
            </a:r>
            <a:r>
              <a:rPr lang="it-IT" sz="2400" spc="-4" dirty="0">
                <a:solidFill>
                  <a:srgbClr val="1F497C"/>
                </a:solidFill>
                <a:cs typeface="Century Gothic"/>
              </a:rPr>
              <a:t>,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 Cosa </a:t>
            </a:r>
            <a:r>
              <a:rPr sz="2400" spc="4" dirty="0">
                <a:solidFill>
                  <a:srgbClr val="1F497C"/>
                </a:solidFill>
                <a:cs typeface="Century Gothic"/>
              </a:rPr>
              <a:t>serve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ai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nostri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ragazzi.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I </a:t>
            </a:r>
            <a:r>
              <a:rPr sz="2400" spc="4" dirty="0">
                <a:solidFill>
                  <a:srgbClr val="1F497C"/>
                </a:solidFill>
                <a:cs typeface="Century Gothic"/>
              </a:rPr>
              <a:t>nuovi</a:t>
            </a:r>
            <a:r>
              <a:rPr sz="2400" spc="-97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adolescenti  spiegati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ai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genitori,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agli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insegnanti, agli adulti</a:t>
            </a:r>
            <a:r>
              <a:rPr sz="2400" spc="-133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(2020)</a:t>
            </a:r>
            <a:endParaRPr sz="2400" dirty="0">
              <a:cs typeface="Century Gothic"/>
            </a:endParaRPr>
          </a:p>
          <a:p>
            <a:pPr marL="303531" marR="4344" indent="-292671">
              <a:buFont typeface="Times New Roman"/>
              <a:buChar char="□"/>
              <a:tabLst>
                <a:tab pos="303531" algn="l"/>
                <a:tab pos="304074" algn="l"/>
                <a:tab pos="2861006" algn="l"/>
              </a:tabLst>
            </a:pPr>
            <a:r>
              <a:rPr sz="2400" spc="-4" dirty="0">
                <a:solidFill>
                  <a:srgbClr val="1F497C"/>
                </a:solidFill>
                <a:cs typeface="Century Gothic"/>
              </a:rPr>
              <a:t>Lancini,</a:t>
            </a:r>
            <a:r>
              <a:rPr sz="2400" spc="17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L’adolescente.	Psicopatologia e</a:t>
            </a:r>
            <a:r>
              <a:rPr sz="2400" spc="-81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 err="1">
                <a:solidFill>
                  <a:srgbClr val="1F497C"/>
                </a:solidFill>
                <a:cs typeface="Century Gothic"/>
              </a:rPr>
              <a:t>psicoterapia</a:t>
            </a:r>
            <a:r>
              <a:rPr sz="2400" spc="-77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spc="9" dirty="0" err="1">
                <a:solidFill>
                  <a:srgbClr val="1F497C"/>
                </a:solidFill>
                <a:cs typeface="Century Gothic"/>
              </a:rPr>
              <a:t>evo</a:t>
            </a:r>
            <a:r>
              <a:rPr sz="2400" dirty="0" err="1">
                <a:solidFill>
                  <a:srgbClr val="1F497C"/>
                </a:solidFill>
                <a:cs typeface="Century Gothic"/>
              </a:rPr>
              <a:t>lutiva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,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Cirillo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Cortina Editore </a:t>
            </a:r>
            <a:r>
              <a:rPr sz="2400" spc="-9" dirty="0">
                <a:solidFill>
                  <a:srgbClr val="1F497C"/>
                </a:solidFill>
                <a:cs typeface="Century Gothic"/>
              </a:rPr>
              <a:t>(2020</a:t>
            </a:r>
            <a:r>
              <a:rPr sz="2400" spc="-64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)</a:t>
            </a:r>
            <a:endParaRPr sz="2400" dirty="0">
              <a:cs typeface="Century Gothic"/>
            </a:endParaRPr>
          </a:p>
          <a:p>
            <a:pPr marL="303531" marR="160725" indent="-292671">
              <a:buFont typeface="Times New Roman"/>
              <a:buChar char="□"/>
              <a:tabLst>
                <a:tab pos="303531" algn="l"/>
                <a:tab pos="304074" algn="l"/>
                <a:tab pos="1389508" algn="l"/>
              </a:tabLst>
            </a:pPr>
            <a:r>
              <a:rPr sz="2400" spc="-4" dirty="0">
                <a:solidFill>
                  <a:srgbClr val="1F497C"/>
                </a:solidFill>
                <a:cs typeface="Century Gothic"/>
              </a:rPr>
              <a:t>Faccio, Le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identità corporee. Quando l'immagine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di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sé</a:t>
            </a:r>
            <a:r>
              <a:rPr sz="2400" spc="-111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spc="-4" dirty="0">
                <a:solidFill>
                  <a:srgbClr val="1F497C"/>
                </a:solidFill>
                <a:cs typeface="Century Gothic"/>
              </a:rPr>
              <a:t>fa 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star</a:t>
            </a:r>
            <a:r>
              <a:rPr sz="2400" spc="-30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male	- Giunti </a:t>
            </a:r>
            <a:r>
              <a:rPr sz="2400" dirty="0" err="1">
                <a:solidFill>
                  <a:srgbClr val="1F497C"/>
                </a:solidFill>
                <a:cs typeface="Century Gothic"/>
              </a:rPr>
              <a:t>Editore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 </a:t>
            </a:r>
            <a:r>
              <a:rPr lang="it-IT" sz="2400" dirty="0">
                <a:solidFill>
                  <a:srgbClr val="1F497C"/>
                </a:solidFill>
                <a:cs typeface="Century Gothic"/>
              </a:rPr>
              <a:t>–</a:t>
            </a:r>
            <a:r>
              <a:rPr sz="2400" spc="-115" dirty="0">
                <a:solidFill>
                  <a:srgbClr val="1F497C"/>
                </a:solidFill>
                <a:cs typeface="Century Gothic"/>
              </a:rPr>
              <a:t> </a:t>
            </a:r>
            <a:r>
              <a:rPr sz="2400" dirty="0">
                <a:solidFill>
                  <a:srgbClr val="1F497C"/>
                </a:solidFill>
                <a:cs typeface="Century Gothic"/>
              </a:rPr>
              <a:t>2007</a:t>
            </a:r>
            <a:endParaRPr lang="it-IT" sz="2400" dirty="0">
              <a:solidFill>
                <a:srgbClr val="1F497C"/>
              </a:solidFill>
              <a:cs typeface="Century Gothic"/>
            </a:endParaRPr>
          </a:p>
          <a:p>
            <a:pPr marL="303531" marR="160725" indent="-292671">
              <a:buFont typeface="Times New Roman"/>
              <a:buChar char="□"/>
              <a:tabLst>
                <a:tab pos="303531" algn="l"/>
                <a:tab pos="304074" algn="l"/>
                <a:tab pos="1389508" algn="l"/>
              </a:tabLst>
            </a:pPr>
            <a:r>
              <a:rPr lang="it-IT" sz="2400" cap="all" dirty="0"/>
              <a:t>HIKIKOMORI: IL FENOMENO DI ISOLAMENTO SOCIALE VIENE AFFRONTATO NELL’ANIME “WELCOME TO THE NHK”</a:t>
            </a:r>
            <a:endParaRPr sz="2400" dirty="0"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304800"/>
            <a:ext cx="2280570" cy="57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3762" spc="-38" dirty="0">
                <a:solidFill>
                  <a:srgbClr val="C00000"/>
                </a:solidFill>
                <a:latin typeface="+mn-lt"/>
                <a:cs typeface="Times New Roman"/>
              </a:rPr>
              <a:t>Bibliografia</a:t>
            </a:r>
            <a:endParaRPr sz="3762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pic>
        <p:nvPicPr>
          <p:cNvPr id="4" name="Picture 2" descr="https://static.nexilia.it/mangaforever/2018/01/hik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1828800" cy="12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0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2425" y="1916113"/>
            <a:ext cx="6416675" cy="459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539"/>
          </a:p>
        </p:txBody>
      </p:sp>
      <p:sp>
        <p:nvSpPr>
          <p:cNvPr id="25603" name="object 3"/>
          <p:cNvSpPr txBox="1">
            <a:spLocks noChangeArrowheads="1"/>
          </p:cNvSpPr>
          <p:nvPr/>
        </p:nvSpPr>
        <p:spPr bwMode="auto">
          <a:xfrm>
            <a:off x="1316038" y="6137275"/>
            <a:ext cx="2444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Toga AW, Thompson PM, Sowell ER. Mapping brain maturation.  Trends Neurosci. 2006 Mar;29(3):148-59. Epub 2006 Feb 10. Review.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2275" y="620713"/>
            <a:ext cx="5930900" cy="947737"/>
          </a:xfrm>
        </p:spPr>
        <p:txBody>
          <a:bodyPr lIns="0" tIns="0" rIns="0" bIns="0">
            <a:spAutoFit/>
          </a:bodyPr>
          <a:lstStyle/>
          <a:p>
            <a:pPr marL="10860" algn="ctr">
              <a:defRPr/>
            </a:pPr>
            <a:r>
              <a:rPr sz="3078" spc="-4" dirty="0"/>
              <a:t>LA MATURAZIONE</a:t>
            </a:r>
            <a:r>
              <a:rPr sz="3078" spc="-9" dirty="0"/>
              <a:t> </a:t>
            </a:r>
            <a:r>
              <a:rPr sz="3078" spc="-4" dirty="0"/>
              <a:t>CEREBRALE</a:t>
            </a:r>
            <a:br>
              <a:rPr lang="it-IT" sz="3078" spc="-4" dirty="0"/>
            </a:br>
            <a:r>
              <a:rPr lang="it-IT" sz="3078" spc="-4" dirty="0"/>
              <a:t>Proliferazione e </a:t>
            </a:r>
            <a:r>
              <a:rPr lang="it-IT" sz="3078" spc="-4" dirty="0" err="1"/>
              <a:t>Pruning</a:t>
            </a:r>
            <a:endParaRPr sz="3078" dirty="0"/>
          </a:p>
        </p:txBody>
      </p:sp>
    </p:spTree>
    <p:extLst>
      <p:ext uri="{BB962C8B-B14F-4D97-AF65-F5344CB8AC3E}">
        <p14:creationId xmlns:p14="http://schemas.microsoft.com/office/powerpoint/2010/main" val="186252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 noGrp="1"/>
          </p:cNvSpPr>
          <p:nvPr>
            <p:ph type="title"/>
          </p:nvPr>
        </p:nvSpPr>
        <p:spPr>
          <a:xfrm>
            <a:off x="1619250" y="522288"/>
            <a:ext cx="6121400" cy="933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53975" indent="-44450" algn="ctr">
              <a:lnSpc>
                <a:spcPct val="101000"/>
              </a:lnSpc>
            </a:pPr>
            <a:r>
              <a:rPr lang="it-IT" altLang="it-IT" sz="3000"/>
              <a:t>CORTECCIA PRE FRONTALE,  ULTIMA A MATURARE</a:t>
            </a:r>
          </a:p>
        </p:txBody>
      </p:sp>
      <p:sp>
        <p:nvSpPr>
          <p:cNvPr id="3" name="object 3"/>
          <p:cNvSpPr/>
          <p:nvPr/>
        </p:nvSpPr>
        <p:spPr>
          <a:xfrm>
            <a:off x="1312863" y="1668463"/>
            <a:ext cx="7102475" cy="428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539"/>
          </a:p>
        </p:txBody>
      </p:sp>
    </p:spTree>
    <p:extLst>
      <p:ext uri="{BB962C8B-B14F-4D97-AF65-F5344CB8AC3E}">
        <p14:creationId xmlns:p14="http://schemas.microsoft.com/office/powerpoint/2010/main" val="207513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013" y="333375"/>
            <a:ext cx="8689975" cy="554038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17663"/>
            <a:ext cx="8496300" cy="365601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en-US" sz="2400"/>
          </a:p>
        </p:txBody>
      </p:sp>
      <p:pic>
        <p:nvPicPr>
          <p:cNvPr id="2765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2875"/>
            <a:ext cx="8810625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6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445387"/>
            <a:ext cx="8012430" cy="4362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10"/>
              </a:spcBef>
              <a:tabLst>
                <a:tab pos="356235" algn="l"/>
              </a:tabLst>
            </a:pPr>
            <a:r>
              <a:rPr sz="3000" spc="-45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L’adolescente</a:t>
            </a:r>
            <a:r>
              <a:rPr sz="3000" spc="-4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 </a:t>
            </a:r>
            <a:r>
              <a:rPr sz="3000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000" spc="-10" dirty="0" err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genitori</a:t>
            </a:r>
            <a:endParaRPr lang="it-IT" sz="3000" spc="-1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10"/>
              </a:spcBef>
              <a:tabLst>
                <a:tab pos="356235" algn="l"/>
              </a:tabLst>
            </a:pP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Infanzia: </a:t>
            </a:r>
            <a:r>
              <a:rPr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il </a:t>
            </a:r>
            <a:r>
              <a:rPr sz="2600" spc="-15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genitore </a:t>
            </a:r>
            <a:r>
              <a:rPr sz="2600" spc="-1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come</a:t>
            </a:r>
            <a:r>
              <a:rPr sz="2600" spc="-15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2600" spc="-5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modello</a:t>
            </a:r>
            <a:endParaRPr lang="it-IT" sz="2600" spc="-5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69900" lvl="1">
              <a:spcBef>
                <a:spcPts val="340"/>
              </a:spcBef>
              <a:tabLst>
                <a:tab pos="756920" algn="l"/>
              </a:tabLst>
            </a:pPr>
            <a:r>
              <a:rPr lang="it-IT" sz="2800" i="1" spc="-1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Il bambino si specchia nei genitori</a:t>
            </a:r>
          </a:p>
          <a:p>
            <a:pPr marL="469900" lvl="1">
              <a:lnSpc>
                <a:spcPct val="100000"/>
              </a:lnSpc>
              <a:spcBef>
                <a:spcPts val="340"/>
              </a:spcBef>
              <a:tabLst>
                <a:tab pos="756920" algn="l"/>
              </a:tabLst>
            </a:pPr>
            <a:endParaRPr lang="it-IT" sz="2600" spc="-5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69900" lvl="1">
              <a:lnSpc>
                <a:spcPct val="100000"/>
              </a:lnSpc>
              <a:spcBef>
                <a:spcPts val="340"/>
              </a:spcBef>
              <a:tabLst>
                <a:tab pos="756920" algn="l"/>
              </a:tabLst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56285" marR="345440" lvl="1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Adolescenza: </a:t>
            </a:r>
            <a:r>
              <a:rPr sz="2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il </a:t>
            </a:r>
            <a:r>
              <a:rPr sz="2600" spc="-1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genitore </a:t>
            </a:r>
            <a:r>
              <a:rPr sz="2600" spc="-1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come persona, con </a:t>
            </a:r>
            <a:r>
              <a:rPr sz="2600" spc="-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difetti </a:t>
            </a:r>
            <a:r>
              <a:rPr sz="2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  </a:t>
            </a:r>
            <a:r>
              <a:rPr sz="2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limiti</a:t>
            </a:r>
            <a:r>
              <a:rPr lang="it-IT" sz="2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MA genitore ha funzione «regolatore cerebrale»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69900" marR="345440" lvl="1">
              <a:lnSpc>
                <a:spcPts val="2810"/>
              </a:lnSpc>
              <a:spcBef>
                <a:spcPts val="665"/>
              </a:spcBef>
              <a:tabLst>
                <a:tab pos="756920" algn="l"/>
              </a:tabLst>
            </a:pPr>
            <a:r>
              <a:rPr lang="it-IT" sz="2800" i="1" spc="-15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L’adolescente si specchia nei pari.</a:t>
            </a:r>
            <a:endParaRPr sz="2800" i="1" spc="-15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51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6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La «caduta degli </a:t>
            </a: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dèi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algn="ctr">
              <a:buNone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Charmet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Di solito, quando i figli sono adolescenti, i genitori hanno un’età in cui si aspettano di cominciare a raccogliere quello che hanno seminato sul piano delle realizzazioni di sé stessi, nei vari ambiti: professionale, economico, culturale, amoroso, relazionale e sociale. 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Hanno bisogno di ricevere riconoscimenti della loro riuscita e del loro valore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Ed ecco, invece, che essi, quasi all’improvviso, diventano 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sistematico bersaglio di bordate critiche da parte dei figli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, come se non ne avessero azzeccata una giusta nell’intera vita.</a:t>
            </a:r>
          </a:p>
          <a:p>
            <a:pPr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Le loro critiche, sistematiche, puntuali, impietose, spesso feroci, sono prima di tutto la protesta di ragazzi che si sentono delusi da quelli che erano stati i loro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dèi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. E lo sbigottimento dei genitori non è che la delusione di sentirsi attaccati da coloro che erano stati i loro adoratori, e che ora minacciano ogni loro sicurezza, a partire dal senso del loro valore. </a:t>
            </a:r>
          </a:p>
          <a:p>
            <a:pPr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3999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7848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Non si tiene abbastanza conto del fatto che 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l’adolescenza dei figli esige grandi trasformazioni anche del Sé dei genitori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buNone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È questo il principale motivo per cui si tratta quasi sempre del 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periodo più difficile per i genitori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. Ed è normale che sia così.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01294" y="202775"/>
            <a:ext cx="8741410" cy="5232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63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2669</Words>
  <Application>Microsoft Office PowerPoint</Application>
  <PresentationFormat>Presentazione su schermo (4:3)</PresentationFormat>
  <Paragraphs>287</Paragraphs>
  <Slides>38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1" baseType="lpstr">
      <vt:lpstr>Amatic SC</vt:lpstr>
      <vt:lpstr>Arial</vt:lpstr>
      <vt:lpstr>Calibri</vt:lpstr>
      <vt:lpstr>Century Gothic</vt:lpstr>
      <vt:lpstr>Comic Sans MS</vt:lpstr>
      <vt:lpstr>Franklin Gothic Book</vt:lpstr>
      <vt:lpstr>Lato</vt:lpstr>
      <vt:lpstr>Perpetua</vt:lpstr>
      <vt:lpstr>Segoe Script</vt:lpstr>
      <vt:lpstr>Times New Roman</vt:lpstr>
      <vt:lpstr>Verdana</vt:lpstr>
      <vt:lpstr>Wingdings</vt:lpstr>
      <vt:lpstr>Office Theme</vt:lpstr>
      <vt:lpstr>Presentazione standard di PowerPoint</vt:lpstr>
      <vt:lpstr>L’ADOLESCENZA</vt:lpstr>
      <vt:lpstr>I falsi miti</vt:lpstr>
      <vt:lpstr>LA MATURAZIONE CEREBRALE Proliferazione e Pruning</vt:lpstr>
      <vt:lpstr>CORTECCIA PRE FRONTALE,  ULTIMA A MATURARE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CRISI</vt:lpstr>
      <vt:lpstr>Presentazione standard di PowerPoint</vt:lpstr>
      <vt:lpstr>  </vt:lpstr>
      <vt:lpstr>Presentazione standard di PowerPoint</vt:lpstr>
      <vt:lpstr>1- Mentalizzazione del corpo</vt:lpstr>
      <vt:lpstr>L'adolescente si trova a dover affrontare  un cambiamento del corpo che non  dipende da lui</vt:lpstr>
      <vt:lpstr>2-Separazione-individuazione</vt:lpstr>
      <vt:lpstr>3-Nascita sociale</vt:lpstr>
      <vt:lpstr>4-DEFINIZIONE-FORMAZIONE  DEI VALORI</vt:lpstr>
      <vt:lpstr>Nella fisiologia dell’adolescenza di oggi</vt:lpstr>
      <vt:lpstr>IL DISPOSITIVO ELETTRONICO</vt:lpstr>
      <vt:lpstr>I giovani e la tecnologia</vt:lpstr>
      <vt:lpstr>Presentazione standard di PowerPoint</vt:lpstr>
      <vt:lpstr>Presentazione standard di PowerPoint</vt:lpstr>
      <vt:lpstr>LA PANDEMIA</vt:lpstr>
      <vt:lpstr>Presentazione standard di PowerPoint</vt:lpstr>
      <vt:lpstr>Presentazione standard di PowerPoint</vt:lpstr>
      <vt:lpstr>Vergogna</vt:lpstr>
      <vt:lpstr>Vergogna vs senso di colpa</vt:lpstr>
      <vt:lpstr>Presentazione standard di PowerPoint</vt:lpstr>
      <vt:lpstr>CARATTERISTICHE DEL RITIRO SOCIALE IN ADOLESCENZA</vt:lpstr>
      <vt:lpstr>Presentazione standard di PowerPoint</vt:lpstr>
      <vt:lpstr>L'ISOLAMENTO DELL'HIKIKOMORI</vt:lpstr>
      <vt:lpstr>RIFIUTO E RITIRO CONSEGUENZE A SECONDA DELL’ETÀ</vt:lpstr>
      <vt:lpstr>Fattori di protezione dei comportamenti a rischio degli adolescenti</vt:lpstr>
      <vt:lpstr>SCUOLA COME RISORSA</vt:lpstr>
      <vt:lpstr>Presentazione standard di PowerPoint</vt:lpstr>
      <vt:lpstr>Presentazione standard di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Fiorenzo Ranieri</dc:creator>
  <cp:lastModifiedBy>GIANPIETRO DE ROSSI</cp:lastModifiedBy>
  <cp:revision>197</cp:revision>
  <dcterms:created xsi:type="dcterms:W3CDTF">2022-10-09T10:24:21Z</dcterms:created>
  <dcterms:modified xsi:type="dcterms:W3CDTF">2022-11-29T21:27:30Z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2018-11-20T00:00:00Z</vt:filetime>
  </property>
  <property fmtid="{D5CDD505-2E9C-101B-9397-08002B2CF9AE}" pid="3" name="Creator">
    <vt:lpwstr>Acrobat PDFMaker 11 per PowerPoint</vt:lpwstr>
  </property>
  <property fmtid="{D5CDD505-2E9C-101B-9397-08002B2CF9AE}" pid="4" name="LastSaved">
    <vt:filetime>2022-10-09T00:00:00Z</vt:filetime>
  </property>
</Properties>
</file>