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6" r:id="rId2"/>
    <p:sldId id="257" r:id="rId3"/>
    <p:sldId id="276" r:id="rId4"/>
    <p:sldId id="277" r:id="rId5"/>
    <p:sldId id="278" r:id="rId6"/>
    <p:sldId id="267" r:id="rId7"/>
    <p:sldId id="270" r:id="rId8"/>
    <p:sldId id="271" r:id="rId9"/>
    <p:sldId id="279" r:id="rId10"/>
    <p:sldId id="273" r:id="rId11"/>
    <p:sldId id="287" r:id="rId12"/>
    <p:sldId id="290" r:id="rId13"/>
    <p:sldId id="282" r:id="rId14"/>
    <p:sldId id="283" r:id="rId15"/>
    <p:sldId id="298" r:id="rId16"/>
    <p:sldId id="297" r:id="rId17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766" autoAdjust="0"/>
    <p:restoredTop sz="94660"/>
  </p:normalViewPr>
  <p:slideViewPr>
    <p:cSldViewPr>
      <p:cViewPr>
        <p:scale>
          <a:sx n="50" d="100"/>
          <a:sy n="50" d="100"/>
        </p:scale>
        <p:origin x="-852" y="-4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583D9D-5F32-4225-B7B9-C401A577F04A}" type="datetimeFigureOut">
              <a:rPr lang="it-IT" smtClean="0"/>
              <a:pPr/>
              <a:t>25/11/2016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024A08-16B6-4B96-B7CE-FBB1127B0716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317467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16"/>
          <p:cNvSpPr>
            <a:spLocks noGrp="1" noChangeArrowheads="1"/>
          </p:cNvSpPr>
          <p:nvPr>
            <p:ph type="sldNum" sz="quarter"/>
          </p:nvPr>
        </p:nvSpPr>
        <p:spPr>
          <a:noFill/>
          <a:ln/>
        </p:spPr>
        <p:txBody>
          <a:bodyPr/>
          <a:lstStyle/>
          <a:p>
            <a:fld id="{FACF55A8-E343-4C2E-A952-E2F4B0975A71}" type="slidenum">
              <a:rPr lang="it-IT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pPr/>
              <a:t>3</a:t>
            </a:fld>
            <a:endParaRPr lang="it-IT" smtClean="0"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83971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8397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73700" cy="4103688"/>
          </a:xfrm>
          <a:noFill/>
          <a:ln/>
        </p:spPr>
        <p:txBody>
          <a:bodyPr wrap="none" anchor="ctr"/>
          <a:lstStyle/>
          <a:p>
            <a:endParaRPr lang="it-IT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16"/>
          <p:cNvSpPr>
            <a:spLocks noGrp="1" noChangeArrowheads="1"/>
          </p:cNvSpPr>
          <p:nvPr>
            <p:ph type="sldNum" sz="quarter"/>
          </p:nvPr>
        </p:nvSpPr>
        <p:spPr>
          <a:noFill/>
          <a:ln/>
        </p:spPr>
        <p:txBody>
          <a:bodyPr/>
          <a:lstStyle/>
          <a:p>
            <a:fld id="{C7FC95A3-187C-4648-B081-6F79787FB90C}" type="slidenum">
              <a:rPr lang="it-IT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pPr/>
              <a:t>4</a:t>
            </a:fld>
            <a:endParaRPr lang="it-IT" smtClean="0"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84995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8499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73700" cy="4103688"/>
          </a:xfrm>
          <a:noFill/>
          <a:ln/>
        </p:spPr>
        <p:txBody>
          <a:bodyPr wrap="none" anchor="ctr"/>
          <a:lstStyle/>
          <a:p>
            <a:endParaRPr lang="it-IT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16"/>
          <p:cNvSpPr>
            <a:spLocks noGrp="1" noChangeArrowheads="1"/>
          </p:cNvSpPr>
          <p:nvPr>
            <p:ph type="sldNum" sz="quarter"/>
          </p:nvPr>
        </p:nvSpPr>
        <p:spPr>
          <a:noFill/>
          <a:ln/>
        </p:spPr>
        <p:txBody>
          <a:bodyPr/>
          <a:lstStyle/>
          <a:p>
            <a:fld id="{F453FEF0-7C57-4967-BCB3-EB125C233A2C}" type="slidenum">
              <a:rPr lang="it-IT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pPr/>
              <a:t>5</a:t>
            </a:fld>
            <a:endParaRPr lang="it-IT" smtClean="0"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86019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8602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73700" cy="4103688"/>
          </a:xfrm>
          <a:noFill/>
          <a:ln/>
        </p:spPr>
        <p:txBody>
          <a:bodyPr wrap="none" anchor="ctr"/>
          <a:lstStyle/>
          <a:p>
            <a:endParaRPr lang="it-IT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16"/>
          <p:cNvSpPr>
            <a:spLocks noGrp="1" noChangeArrowheads="1"/>
          </p:cNvSpPr>
          <p:nvPr>
            <p:ph type="sldNum" sz="quarter"/>
          </p:nvPr>
        </p:nvSpPr>
        <p:spPr>
          <a:noFill/>
          <a:ln/>
        </p:spPr>
        <p:txBody>
          <a:bodyPr/>
          <a:lstStyle/>
          <a:p>
            <a:fld id="{CE278F9F-4DE4-4D4C-87E4-12010ECAC961}" type="slidenum">
              <a:rPr lang="it-IT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pPr/>
              <a:t>9</a:t>
            </a:fld>
            <a:endParaRPr lang="it-IT" smtClean="0"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04451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67238" cy="3424238"/>
          </a:xfrm>
          <a:ln/>
        </p:spPr>
      </p:sp>
      <p:sp>
        <p:nvSpPr>
          <p:cNvPr id="10445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73700" cy="4103688"/>
          </a:xfrm>
          <a:noFill/>
          <a:ln/>
        </p:spPr>
        <p:txBody>
          <a:bodyPr wrap="none" anchor="ctr"/>
          <a:lstStyle/>
          <a:p>
            <a:endParaRPr lang="it-IT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15"/>
          <p:cNvSpPr>
            <a:spLocks noGrp="1" noChangeArrowheads="1"/>
          </p:cNvSpPr>
          <p:nvPr>
            <p:ph type="sldNum" sz="quarter"/>
          </p:nvPr>
        </p:nvSpPr>
        <p:spPr>
          <a:noFill/>
          <a:ln/>
        </p:spPr>
        <p:txBody>
          <a:bodyPr/>
          <a:lstStyle/>
          <a:p>
            <a:fld id="{67FBDDF9-0BBA-44D5-B767-A6C8F290F373}" type="slidenum">
              <a:rPr lang="it-IT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pPr/>
              <a:t>11</a:t>
            </a:fld>
            <a:endParaRPr lang="it-IT" smtClean="0"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09571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10957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75288" cy="4103688"/>
          </a:xfrm>
          <a:noFill/>
          <a:ln/>
        </p:spPr>
        <p:txBody>
          <a:bodyPr wrap="none" anchor="ctr"/>
          <a:lstStyle/>
          <a:p>
            <a:endParaRPr lang="it-IT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16"/>
          <p:cNvSpPr>
            <a:spLocks noGrp="1" noChangeArrowheads="1"/>
          </p:cNvSpPr>
          <p:nvPr>
            <p:ph type="sldNum" sz="quarter"/>
          </p:nvPr>
        </p:nvSpPr>
        <p:spPr>
          <a:noFill/>
          <a:ln/>
        </p:spPr>
        <p:txBody>
          <a:bodyPr/>
          <a:lstStyle/>
          <a:p>
            <a:fld id="{9C97D79E-ADD2-4681-8EF2-3583D01D893D}" type="slidenum">
              <a:rPr lang="it-IT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pPr/>
              <a:t>12</a:t>
            </a:fld>
            <a:endParaRPr lang="it-IT" smtClean="0"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05475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67238" cy="3424238"/>
          </a:xfrm>
          <a:ln/>
        </p:spPr>
      </p:sp>
      <p:sp>
        <p:nvSpPr>
          <p:cNvPr id="10547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73700" cy="4103688"/>
          </a:xfrm>
          <a:noFill/>
          <a:ln/>
        </p:spPr>
        <p:txBody>
          <a:bodyPr wrap="none" anchor="ctr"/>
          <a:lstStyle/>
          <a:p>
            <a:endParaRPr lang="it-IT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590AD-3C6E-405A-8C90-ED045082ED9B}" type="datetimeFigureOut">
              <a:rPr lang="it-IT" smtClean="0"/>
              <a:pPr/>
              <a:t>25/11/2016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DF30A9-4BF6-4A4D-81A5-5520E68B2A16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590AD-3C6E-405A-8C90-ED045082ED9B}" type="datetimeFigureOut">
              <a:rPr lang="it-IT" smtClean="0"/>
              <a:pPr/>
              <a:t>25/11/2016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DF30A9-4BF6-4A4D-81A5-5520E68B2A16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590AD-3C6E-405A-8C90-ED045082ED9B}" type="datetimeFigureOut">
              <a:rPr lang="it-IT" smtClean="0"/>
              <a:pPr/>
              <a:t>25/11/2016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DF30A9-4BF6-4A4D-81A5-5520E68B2A16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590AD-3C6E-405A-8C90-ED045082ED9B}" type="datetimeFigureOut">
              <a:rPr lang="it-IT" smtClean="0"/>
              <a:pPr/>
              <a:t>25/11/2016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DF30A9-4BF6-4A4D-81A5-5520E68B2A16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590AD-3C6E-405A-8C90-ED045082ED9B}" type="datetimeFigureOut">
              <a:rPr lang="it-IT" smtClean="0"/>
              <a:pPr/>
              <a:t>25/11/2016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DF30A9-4BF6-4A4D-81A5-5520E68B2A16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590AD-3C6E-405A-8C90-ED045082ED9B}" type="datetimeFigureOut">
              <a:rPr lang="it-IT" smtClean="0"/>
              <a:pPr/>
              <a:t>25/11/2016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DF30A9-4BF6-4A4D-81A5-5520E68B2A16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590AD-3C6E-405A-8C90-ED045082ED9B}" type="datetimeFigureOut">
              <a:rPr lang="it-IT" smtClean="0"/>
              <a:pPr/>
              <a:t>25/11/2016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DF30A9-4BF6-4A4D-81A5-5520E68B2A16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590AD-3C6E-405A-8C90-ED045082ED9B}" type="datetimeFigureOut">
              <a:rPr lang="it-IT" smtClean="0"/>
              <a:pPr/>
              <a:t>25/11/2016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DF30A9-4BF6-4A4D-81A5-5520E68B2A16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590AD-3C6E-405A-8C90-ED045082ED9B}" type="datetimeFigureOut">
              <a:rPr lang="it-IT" smtClean="0"/>
              <a:pPr/>
              <a:t>25/11/2016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DF30A9-4BF6-4A4D-81A5-5520E68B2A16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590AD-3C6E-405A-8C90-ED045082ED9B}" type="datetimeFigureOut">
              <a:rPr lang="it-IT" smtClean="0"/>
              <a:pPr/>
              <a:t>25/11/2016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DF30A9-4BF6-4A4D-81A5-5520E68B2A16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Fare clic sull'icona per inserire un'immagine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590AD-3C6E-405A-8C90-ED045082ED9B}" type="datetimeFigureOut">
              <a:rPr lang="it-IT" smtClean="0"/>
              <a:pPr/>
              <a:t>25/11/2016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DF30A9-4BF6-4A4D-81A5-5520E68B2A16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5590AD-3C6E-405A-8C90-ED045082ED9B}" type="datetimeFigureOut">
              <a:rPr lang="it-IT" smtClean="0"/>
              <a:pPr/>
              <a:t>25/11/2016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DF30A9-4BF6-4A4D-81A5-5520E68B2A16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11560" y="1340768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it-IT" dirty="0" smtClean="0"/>
              <a:t/>
            </a:r>
            <a:br>
              <a:rPr lang="it-IT" dirty="0" smtClean="0"/>
            </a:br>
            <a:r>
              <a:rPr lang="it-IT" dirty="0"/>
              <a:t/>
            </a:r>
            <a:br>
              <a:rPr lang="it-IT" dirty="0"/>
            </a:br>
            <a:r>
              <a:rPr lang="it-IT" dirty="0" smtClean="0"/>
              <a:t/>
            </a:r>
            <a:br>
              <a:rPr lang="it-IT" dirty="0" smtClean="0"/>
            </a:br>
            <a:r>
              <a:rPr lang="it-IT" dirty="0"/>
              <a:t/>
            </a:r>
            <a:br>
              <a:rPr lang="it-IT" dirty="0"/>
            </a:br>
            <a:r>
              <a:rPr lang="it-IT" dirty="0" smtClean="0"/>
              <a:t/>
            </a:r>
            <a:br>
              <a:rPr lang="it-IT" dirty="0" smtClean="0"/>
            </a:br>
            <a:r>
              <a:rPr lang="it-IT" sz="4900" b="1" dirty="0"/>
              <a:t> </a:t>
            </a:r>
            <a:r>
              <a:rPr lang="it-IT" sz="6000" b="1" dirty="0">
                <a:solidFill>
                  <a:srgbClr val="FF6600"/>
                </a:solidFill>
              </a:rPr>
              <a:t>La gestione creativa dei conflitti tra genitori e figli </a:t>
            </a:r>
            <a:r>
              <a:rPr lang="it-IT" sz="6000" b="1" dirty="0" smtClean="0">
                <a:solidFill>
                  <a:srgbClr val="FF6600"/>
                </a:solidFill>
              </a:rPr>
              <a:t/>
            </a:r>
            <a:br>
              <a:rPr lang="it-IT" sz="6000" b="1" dirty="0" smtClean="0">
                <a:solidFill>
                  <a:srgbClr val="FF6600"/>
                </a:solidFill>
              </a:rPr>
            </a:br>
            <a:r>
              <a:rPr lang="it-IT" sz="6000" b="1" dirty="0" smtClean="0">
                <a:solidFill>
                  <a:srgbClr val="FF6600"/>
                </a:solidFill>
              </a:rPr>
              <a:t> </a:t>
            </a:r>
            <a:r>
              <a:rPr lang="it-IT" sz="6000" b="1" dirty="0">
                <a:solidFill>
                  <a:srgbClr val="FF6600"/>
                </a:solidFill>
              </a:rPr>
              <a:t>CAP. I</a:t>
            </a:r>
            <a:r>
              <a:rPr lang="it-IT" sz="4900" dirty="0">
                <a:solidFill>
                  <a:srgbClr val="FF6600"/>
                </a:solidFill>
              </a:rPr>
              <a:t/>
            </a:r>
            <a:br>
              <a:rPr lang="it-IT" sz="4900" dirty="0">
                <a:solidFill>
                  <a:srgbClr val="FF6600"/>
                </a:solidFill>
              </a:rPr>
            </a:br>
            <a:r>
              <a:rPr lang="it-IT" dirty="0"/>
              <a:t/>
            </a:r>
            <a:br>
              <a:rPr lang="it-IT" dirty="0"/>
            </a:br>
            <a:r>
              <a:rPr lang="it-IT" sz="3600" b="1" i="1" dirty="0" smtClean="0">
                <a:solidFill>
                  <a:srgbClr val="FF6600"/>
                </a:solidFill>
                <a:latin typeface="Arial" pitchFamily="34" charset="0"/>
                <a:cs typeface="Arial" pitchFamily="34" charset="0"/>
              </a:rPr>
              <a:t>Costruiamo </a:t>
            </a:r>
            <a:r>
              <a:rPr lang="it-IT" sz="3600" b="1" i="1" dirty="0">
                <a:solidFill>
                  <a:srgbClr val="FF6600"/>
                </a:solidFill>
                <a:latin typeface="Arial" pitchFamily="34" charset="0"/>
                <a:cs typeface="Arial" pitchFamily="34" charset="0"/>
              </a:rPr>
              <a:t>la mappa : </a:t>
            </a:r>
            <a:r>
              <a:rPr lang="it-IT" sz="3600" b="1" i="1" dirty="0" smtClean="0">
                <a:solidFill>
                  <a:srgbClr val="FF66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it-IT" sz="3600" b="1" i="1" dirty="0" smtClean="0">
                <a:solidFill>
                  <a:srgbClr val="FF6600"/>
                </a:solidFill>
                <a:latin typeface="Arial" pitchFamily="34" charset="0"/>
                <a:cs typeface="Arial" pitchFamily="34" charset="0"/>
              </a:rPr>
            </a:br>
            <a:r>
              <a:rPr lang="it-IT" sz="3600" b="1" i="1" dirty="0" smtClean="0">
                <a:solidFill>
                  <a:srgbClr val="FF6600"/>
                </a:solidFill>
                <a:latin typeface="Arial" pitchFamily="34" charset="0"/>
                <a:cs typeface="Arial" pitchFamily="34" charset="0"/>
              </a:rPr>
              <a:t>c’è </a:t>
            </a:r>
            <a:r>
              <a:rPr lang="it-IT" sz="3600" b="1" i="1" dirty="0">
                <a:solidFill>
                  <a:srgbClr val="FF6600"/>
                </a:solidFill>
                <a:latin typeface="Arial" pitchFamily="34" charset="0"/>
                <a:cs typeface="Arial" pitchFamily="34" charset="0"/>
              </a:rPr>
              <a:t>sempre una via </a:t>
            </a:r>
            <a:r>
              <a:rPr lang="it-IT" sz="3600" b="1" i="1" dirty="0" smtClean="0">
                <a:solidFill>
                  <a:srgbClr val="FF6600"/>
                </a:solidFill>
                <a:latin typeface="Arial" pitchFamily="34" charset="0"/>
                <a:cs typeface="Arial" pitchFamily="34" charset="0"/>
              </a:rPr>
              <a:t>d’uscita</a:t>
            </a:r>
            <a:r>
              <a:rPr lang="it-IT" sz="4900" b="1" i="1" dirty="0" smtClean="0">
                <a:solidFill>
                  <a:srgbClr val="FF66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it-IT" sz="4900" b="1" i="1" dirty="0" smtClean="0">
                <a:solidFill>
                  <a:srgbClr val="FF6600"/>
                </a:solidFill>
                <a:latin typeface="Arial" pitchFamily="34" charset="0"/>
                <a:cs typeface="Arial" pitchFamily="34" charset="0"/>
              </a:rPr>
            </a:br>
            <a:r>
              <a:rPr lang="it-IT" sz="4900" b="1" dirty="0">
                <a:solidFill>
                  <a:srgbClr val="FF66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it-IT" sz="4900" b="1" dirty="0">
                <a:solidFill>
                  <a:srgbClr val="FF6600"/>
                </a:solidFill>
                <a:latin typeface="Arial" pitchFamily="34" charset="0"/>
                <a:cs typeface="Arial" pitchFamily="34" charset="0"/>
              </a:rPr>
            </a:br>
            <a:r>
              <a:rPr lang="it-IT" sz="2200" b="1" dirty="0">
                <a:solidFill>
                  <a:srgbClr val="FF6600"/>
                </a:solidFill>
                <a:latin typeface="Arial" pitchFamily="34" charset="0"/>
                <a:cs typeface="Arial" pitchFamily="34" charset="0"/>
              </a:rPr>
              <a:t>CONFERENZA ATTIVA</a:t>
            </a:r>
            <a:r>
              <a:rPr lang="it-IT" sz="3100" b="1" dirty="0">
                <a:solidFill>
                  <a:srgbClr val="FF66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it-IT" sz="3100" b="1" dirty="0">
                <a:solidFill>
                  <a:srgbClr val="FF6600"/>
                </a:solidFill>
                <a:latin typeface="Arial" pitchFamily="34" charset="0"/>
                <a:cs typeface="Arial" pitchFamily="34" charset="0"/>
              </a:rPr>
            </a:br>
            <a:r>
              <a:rPr lang="it-IT" sz="3100" b="1" dirty="0">
                <a:solidFill>
                  <a:srgbClr val="FF6600"/>
                </a:solidFill>
                <a:latin typeface="Arial" pitchFamily="34" charset="0"/>
                <a:cs typeface="Arial" pitchFamily="34" charset="0"/>
              </a:rPr>
              <a:t>relatore: Dr. Andrea Picco</a:t>
            </a:r>
            <a:br>
              <a:rPr lang="it-IT" sz="3100" b="1" dirty="0">
                <a:solidFill>
                  <a:srgbClr val="FF6600"/>
                </a:solidFill>
                <a:latin typeface="Arial" pitchFamily="34" charset="0"/>
                <a:cs typeface="Arial" pitchFamily="34" charset="0"/>
              </a:rPr>
            </a:br>
            <a:endParaRPr lang="it-IT" b="1" dirty="0">
              <a:solidFill>
                <a:srgbClr val="FF66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1"/>
          <p:cNvSpPr txBox="1">
            <a:spLocks noChangeArrowheads="1"/>
          </p:cNvSpPr>
          <p:nvPr/>
        </p:nvSpPr>
        <p:spPr bwMode="auto">
          <a:xfrm>
            <a:off x="323528" y="2348880"/>
            <a:ext cx="8459788" cy="1224136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000" tIns="46800" rIns="90000" bIns="46800" anchor="ctr"/>
          <a:lstStyle/>
          <a:p>
            <a:pPr algn="ct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it-IT" sz="3600" b="1" dirty="0" smtClean="0">
                <a:solidFill>
                  <a:srgbClr val="FF9933"/>
                </a:solidFill>
                <a:latin typeface="Comic Sans MS" pitchFamily="66" charset="0"/>
              </a:rPr>
              <a:t>6. Usa </a:t>
            </a:r>
            <a:r>
              <a:rPr lang="it-IT" sz="3600" b="1" dirty="0">
                <a:solidFill>
                  <a:srgbClr val="FF9933"/>
                </a:solidFill>
                <a:latin typeface="Comic Sans MS" pitchFamily="66" charset="0"/>
              </a:rPr>
              <a:t>l'ascolto </a:t>
            </a:r>
            <a:r>
              <a:rPr lang="it-IT" sz="3600" b="1" dirty="0" smtClean="0">
                <a:solidFill>
                  <a:srgbClr val="FF9933"/>
                </a:solidFill>
                <a:latin typeface="Comic Sans MS" pitchFamily="66" charset="0"/>
              </a:rPr>
              <a:t>attivo</a:t>
            </a:r>
            <a:r>
              <a:rPr lang="en-US" sz="2600" b="1" dirty="0" smtClean="0">
                <a:solidFill>
                  <a:srgbClr val="FF9933"/>
                </a:solidFill>
                <a:latin typeface="Comic Sans MS" pitchFamily="66" charset="0"/>
              </a:rPr>
              <a:t> </a:t>
            </a:r>
            <a:r>
              <a:rPr lang="en-US" sz="2600" dirty="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/>
            </a:r>
            <a:br>
              <a:rPr lang="en-US" sz="2600" dirty="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</a:br>
            <a:endParaRPr lang="en-US" sz="2600" dirty="0">
              <a:solidFill>
                <a:srgbClr val="FF9933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Text Box 1"/>
          <p:cNvSpPr txBox="1">
            <a:spLocks noChangeArrowheads="1"/>
          </p:cNvSpPr>
          <p:nvPr/>
        </p:nvSpPr>
        <p:spPr bwMode="auto">
          <a:xfrm>
            <a:off x="4348163" y="1268413"/>
            <a:ext cx="184150" cy="10064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8499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827584" y="2348880"/>
            <a:ext cx="7543800" cy="1130300"/>
          </a:xfrm>
        </p:spPr>
        <p:txBody>
          <a:bodyPr>
            <a:normAutofit fontScale="90000"/>
          </a:bodyPr>
          <a:lstStyle/>
          <a:p>
            <a:pPr eaLnBrk="1" hangingPunct="1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it-IT" sz="4000" b="1" dirty="0" smtClean="0">
                <a:solidFill>
                  <a:srgbClr val="FF9933"/>
                </a:solidFill>
                <a:latin typeface="Comic Sans MS" pitchFamily="66" charset="0"/>
              </a:rPr>
              <a:t>7. Legittima le emozioni:</a:t>
            </a:r>
            <a:r>
              <a:rPr lang="it-IT" sz="3600" b="1" dirty="0" smtClean="0">
                <a:solidFill>
                  <a:srgbClr val="FF9933"/>
                </a:solidFill>
                <a:latin typeface="Comic Sans MS" pitchFamily="66" charset="0"/>
              </a:rPr>
              <a:t/>
            </a:r>
            <a:br>
              <a:rPr lang="it-IT" sz="3600" b="1" dirty="0" smtClean="0">
                <a:solidFill>
                  <a:srgbClr val="FF9933"/>
                </a:solidFill>
                <a:latin typeface="Comic Sans MS" pitchFamily="66" charset="0"/>
              </a:rPr>
            </a:br>
            <a:r>
              <a:rPr lang="it-IT" sz="3600" b="1" dirty="0" smtClean="0">
                <a:solidFill>
                  <a:srgbClr val="FF9933"/>
                </a:solidFill>
                <a:latin typeface="Comic Sans MS" pitchFamily="66" charset="0"/>
              </a:rPr>
              <a:t/>
            </a:r>
            <a:br>
              <a:rPr lang="it-IT" sz="3600" b="1" dirty="0" smtClean="0">
                <a:solidFill>
                  <a:srgbClr val="FF9933"/>
                </a:solidFill>
                <a:latin typeface="Comic Sans MS" pitchFamily="66" charset="0"/>
              </a:rPr>
            </a:br>
            <a:r>
              <a:rPr lang="it-IT" sz="3600" b="1" dirty="0" smtClean="0">
                <a:solidFill>
                  <a:srgbClr val="FF9933"/>
                </a:solidFill>
                <a:latin typeface="Comic Sans MS" pitchFamily="66" charset="0"/>
              </a:rPr>
              <a:t>Es. Un dialogo fra padre e figlio</a:t>
            </a:r>
            <a:r>
              <a:rPr lang="it-IT" sz="3200" b="1" dirty="0" smtClean="0">
                <a:solidFill>
                  <a:srgbClr val="FF9933"/>
                </a:solidFill>
                <a:latin typeface="Comic Sans MS" pitchFamily="66" charset="0"/>
              </a:rPr>
              <a:t/>
            </a:r>
            <a:br>
              <a:rPr lang="it-IT" sz="3200" b="1" dirty="0" smtClean="0">
                <a:solidFill>
                  <a:srgbClr val="FF9933"/>
                </a:solidFill>
                <a:latin typeface="Comic Sans MS" pitchFamily="66" charset="0"/>
              </a:rPr>
            </a:br>
            <a:endParaRPr lang="it-IT" sz="3200" b="1" dirty="0" smtClean="0">
              <a:solidFill>
                <a:srgbClr val="FF9933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Text Box 1"/>
          <p:cNvSpPr txBox="1">
            <a:spLocks noChangeArrowheads="1"/>
          </p:cNvSpPr>
          <p:nvPr/>
        </p:nvSpPr>
        <p:spPr bwMode="auto">
          <a:xfrm>
            <a:off x="323528" y="4725144"/>
            <a:ext cx="8388424" cy="1431925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000" tIns="46800" rIns="90000" bIns="46800" anchor="ctr"/>
          <a:lstStyle/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it-IT" sz="3600" b="1" dirty="0" smtClean="0">
                <a:solidFill>
                  <a:srgbClr val="FF6600"/>
                </a:solidFill>
                <a:latin typeface="Comic Sans MS" pitchFamily="66" charset="0"/>
              </a:rPr>
              <a:t>8. </a:t>
            </a:r>
            <a:r>
              <a:rPr lang="it-IT" sz="3600" b="1" dirty="0">
                <a:solidFill>
                  <a:srgbClr val="FF6600"/>
                </a:solidFill>
                <a:latin typeface="Comic Sans MS" pitchFamily="66" charset="0"/>
              </a:rPr>
              <a:t>Come </a:t>
            </a:r>
            <a:r>
              <a:rPr lang="it-IT" sz="3600" dirty="0">
                <a:solidFill>
                  <a:schemeClr val="bg1"/>
                </a:solidFill>
                <a:latin typeface="Comic Sans MS" pitchFamily="66" charset="0"/>
              </a:rPr>
              <a:t>dici una cosa </a:t>
            </a:r>
          </a:p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it-IT" sz="3600" dirty="0">
                <a:solidFill>
                  <a:schemeClr val="bg1"/>
                </a:solidFill>
                <a:latin typeface="Comic Sans MS" pitchFamily="66" charset="0"/>
              </a:rPr>
              <a:t>(anche con un gesto) è più importante di </a:t>
            </a:r>
            <a:r>
              <a:rPr lang="it-IT" sz="3600" b="1" dirty="0">
                <a:solidFill>
                  <a:srgbClr val="FF6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cosa</a:t>
            </a:r>
            <a:r>
              <a:rPr lang="it-IT" sz="3600" b="1" dirty="0">
                <a:solidFill>
                  <a:srgbClr val="FF420E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 </a:t>
            </a:r>
            <a:r>
              <a:rPr lang="it-IT" sz="3600" dirty="0">
                <a:solidFill>
                  <a:schemeClr val="bg1"/>
                </a:solidFill>
                <a:latin typeface="Comic Sans MS" pitchFamily="66" charset="0"/>
              </a:rPr>
              <a:t>dici!!!</a:t>
            </a:r>
          </a:p>
        </p:txBody>
      </p:sp>
      <p:pic>
        <p:nvPicPr>
          <p:cNvPr id="3584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5184700" cy="4477884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</p:spTree>
  </p:cSld>
  <p:clrMapOvr>
    <a:masterClrMapping/>
  </p:clrMapOvr>
  <p:transition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7" dur="2000"/>
                                        <p:tgtEl>
                                          <p:spTgt spid="358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12" dur="2000"/>
                                        <p:tgtEl>
                                          <p:spTgt spid="358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9" descr="Risultati immagini per superare un mur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315416"/>
            <a:ext cx="9144000" cy="8283483"/>
          </a:xfrm>
          <a:prstGeom prst="rect">
            <a:avLst/>
          </a:prstGeom>
          <a:noFill/>
        </p:spPr>
      </p:pic>
      <p:sp>
        <p:nvSpPr>
          <p:cNvPr id="5" name="CasellaDiTesto 4"/>
          <p:cNvSpPr txBox="1"/>
          <p:nvPr/>
        </p:nvSpPr>
        <p:spPr>
          <a:xfrm>
            <a:off x="323528" y="3318570"/>
            <a:ext cx="3852428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200" b="1" dirty="0">
                <a:solidFill>
                  <a:schemeClr val="bg1"/>
                </a:solidFill>
                <a:latin typeface="Comic Sans MS" pitchFamily="66" charset="0"/>
              </a:rPr>
              <a:t>9</a:t>
            </a:r>
            <a:r>
              <a:rPr lang="it-IT" sz="3200" b="1" dirty="0" smtClean="0">
                <a:solidFill>
                  <a:schemeClr val="bg1"/>
                </a:solidFill>
                <a:latin typeface="Comic Sans MS" pitchFamily="66" charset="0"/>
              </a:rPr>
              <a:t>. Non puoi cambiare l’altro. Ma puoi creare le condizioni favorevoli per il superamento delle barriere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2" descr="Risultati immagini per chiedere perdon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440858" cy="6858000"/>
          </a:xfrm>
          <a:prstGeom prst="rect">
            <a:avLst/>
          </a:prstGeom>
          <a:noFill/>
        </p:spPr>
      </p:pic>
      <p:sp>
        <p:nvSpPr>
          <p:cNvPr id="5" name="CasellaDiTesto 4"/>
          <p:cNvSpPr txBox="1"/>
          <p:nvPr/>
        </p:nvSpPr>
        <p:spPr>
          <a:xfrm>
            <a:off x="503040" y="4869160"/>
            <a:ext cx="864096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3200" b="1" dirty="0" smtClean="0">
                <a:solidFill>
                  <a:schemeClr val="bg1"/>
                </a:solidFill>
                <a:latin typeface="Comic Sans MS" pitchFamily="66" charset="0"/>
              </a:rPr>
              <a:t>10. Non aver paura di chiedere scusa.</a:t>
            </a:r>
          </a:p>
          <a:p>
            <a:pPr algn="ctr"/>
            <a:r>
              <a:rPr lang="it-IT" sz="3200" b="1" dirty="0" smtClean="0">
                <a:solidFill>
                  <a:schemeClr val="bg1"/>
                </a:solidFill>
                <a:latin typeface="Comic Sans MS" pitchFamily="66" charset="0"/>
              </a:rPr>
              <a:t>Sii sincero. 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251520" y="1340768"/>
            <a:ext cx="8496944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it-IT" sz="3200" i="1" dirty="0" smtClean="0">
                <a:solidFill>
                  <a:srgbClr val="FF6600"/>
                </a:solidFill>
                <a:latin typeface="Comic Sans MS" pitchFamily="66" charset="0"/>
              </a:rPr>
              <a:t>“Il giorno in cui il bambino si rende conto che tutti gli adulti sono imperfetti, diventa un adolescente; il giorno in cui li perdona, diventa un adulto; il giorno che perdona se stesso diventa un saggio”</a:t>
            </a:r>
            <a:br>
              <a:rPr lang="it-IT" sz="3200" i="1" dirty="0" smtClean="0">
                <a:solidFill>
                  <a:srgbClr val="FF6600"/>
                </a:solidFill>
                <a:latin typeface="Comic Sans MS" pitchFamily="66" charset="0"/>
              </a:rPr>
            </a:br>
            <a:r>
              <a:rPr lang="it-IT" sz="3200" i="1" dirty="0" smtClean="0">
                <a:solidFill>
                  <a:srgbClr val="FF6600"/>
                </a:solidFill>
                <a:latin typeface="Comic Sans MS" pitchFamily="66" charset="0"/>
              </a:rPr>
              <a:t/>
            </a:r>
            <a:br>
              <a:rPr lang="it-IT" sz="3200" i="1" dirty="0" smtClean="0">
                <a:solidFill>
                  <a:srgbClr val="FF6600"/>
                </a:solidFill>
                <a:latin typeface="Comic Sans MS" pitchFamily="66" charset="0"/>
              </a:rPr>
            </a:br>
            <a:r>
              <a:rPr lang="it-IT" sz="3200" dirty="0" err="1" smtClean="0">
                <a:solidFill>
                  <a:srgbClr val="FF6600"/>
                </a:solidFill>
                <a:latin typeface="Comic Sans MS" pitchFamily="66" charset="0"/>
              </a:rPr>
              <a:t>Alden</a:t>
            </a:r>
            <a:r>
              <a:rPr lang="it-IT" sz="3200" dirty="0" smtClean="0">
                <a:solidFill>
                  <a:srgbClr val="FF6600"/>
                </a:solidFill>
                <a:latin typeface="Comic Sans MS" pitchFamily="66" charset="0"/>
              </a:rPr>
              <a:t> Albert </a:t>
            </a:r>
            <a:r>
              <a:rPr lang="it-IT" sz="3200" dirty="0" err="1" smtClean="0">
                <a:solidFill>
                  <a:srgbClr val="FF6600"/>
                </a:solidFill>
                <a:latin typeface="Comic Sans MS" pitchFamily="66" charset="0"/>
              </a:rPr>
              <a:t>Nowlan</a:t>
            </a:r>
            <a:endParaRPr lang="it-IT" sz="3200" dirty="0">
              <a:solidFill>
                <a:srgbClr val="FF6600"/>
              </a:solidFill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251520" y="620688"/>
            <a:ext cx="8496944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it-IT" sz="3200" i="1" dirty="0" smtClean="0">
                <a:solidFill>
                  <a:srgbClr val="FF6600"/>
                </a:solidFill>
                <a:latin typeface="Comic Sans MS" pitchFamily="66" charset="0"/>
              </a:rPr>
              <a:t>“Ogni conflitto tra me e i miei simili deriva dal fatto che non dico quello che penso e non faccio quello che dico”</a:t>
            </a:r>
            <a:br>
              <a:rPr lang="it-IT" sz="3200" i="1" dirty="0" smtClean="0">
                <a:solidFill>
                  <a:srgbClr val="FF6600"/>
                </a:solidFill>
                <a:latin typeface="Comic Sans MS" pitchFamily="66" charset="0"/>
              </a:rPr>
            </a:br>
            <a:r>
              <a:rPr lang="it-IT" sz="3200" i="1" dirty="0" smtClean="0">
                <a:solidFill>
                  <a:srgbClr val="FF6600"/>
                </a:solidFill>
                <a:latin typeface="Comic Sans MS" pitchFamily="66" charset="0"/>
              </a:rPr>
              <a:t/>
            </a:r>
            <a:br>
              <a:rPr lang="it-IT" sz="3200" i="1" dirty="0" smtClean="0">
                <a:solidFill>
                  <a:srgbClr val="FF6600"/>
                </a:solidFill>
                <a:latin typeface="Comic Sans MS" pitchFamily="66" charset="0"/>
              </a:rPr>
            </a:br>
            <a:r>
              <a:rPr lang="it-IT" sz="3200" dirty="0" smtClean="0">
                <a:solidFill>
                  <a:srgbClr val="FF6600"/>
                </a:solidFill>
                <a:latin typeface="Comic Sans MS" pitchFamily="66" charset="0"/>
              </a:rPr>
              <a:t>Martin </a:t>
            </a:r>
            <a:r>
              <a:rPr lang="it-IT" sz="3200" dirty="0" err="1" smtClean="0">
                <a:solidFill>
                  <a:srgbClr val="FF6600"/>
                </a:solidFill>
                <a:latin typeface="Comic Sans MS" pitchFamily="66" charset="0"/>
              </a:rPr>
              <a:t>Buber</a:t>
            </a:r>
            <a:endParaRPr lang="it-IT" sz="3200" dirty="0">
              <a:solidFill>
                <a:srgbClr val="FF6600"/>
              </a:solidFill>
              <a:latin typeface="Comic Sans MS" pitchFamily="66" charset="0"/>
            </a:endParaRPr>
          </a:p>
        </p:txBody>
      </p:sp>
      <p:sp>
        <p:nvSpPr>
          <p:cNvPr id="3" name="CasellaDiTesto 2"/>
          <p:cNvSpPr txBox="1"/>
          <p:nvPr/>
        </p:nvSpPr>
        <p:spPr>
          <a:xfrm>
            <a:off x="503040" y="3645024"/>
            <a:ext cx="864096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3200" b="1" dirty="0" smtClean="0">
                <a:solidFill>
                  <a:srgbClr val="FF6600"/>
                </a:solidFill>
                <a:latin typeface="Comic Sans MS" pitchFamily="66" charset="0"/>
              </a:rPr>
              <a:t>Grazie</a:t>
            </a:r>
          </a:p>
          <a:p>
            <a:pPr algn="ctr"/>
            <a:endParaRPr lang="it-IT" sz="3200" b="1" dirty="0">
              <a:solidFill>
                <a:srgbClr val="FF6600"/>
              </a:solidFill>
              <a:latin typeface="Comic Sans MS" pitchFamily="66" charset="0"/>
            </a:endParaRPr>
          </a:p>
          <a:p>
            <a:pPr algn="ctr"/>
            <a:r>
              <a:rPr lang="it-IT" sz="3200" b="1" dirty="0" smtClean="0">
                <a:solidFill>
                  <a:srgbClr val="FF6600"/>
                </a:solidFill>
                <a:latin typeface="Comic Sans MS" pitchFamily="66" charset="0"/>
              </a:rPr>
              <a:t>Andrea Picco</a:t>
            </a:r>
          </a:p>
          <a:p>
            <a:pPr algn="ctr"/>
            <a:endParaRPr lang="it-IT" sz="3200" b="1" dirty="0">
              <a:solidFill>
                <a:srgbClr val="FF6600"/>
              </a:solidFill>
              <a:latin typeface="Comic Sans MS" pitchFamily="66" charset="0"/>
            </a:endParaRPr>
          </a:p>
          <a:p>
            <a:pPr algn="ctr"/>
            <a:r>
              <a:rPr lang="it-IT" sz="3200" b="1" dirty="0" err="1" smtClean="0">
                <a:solidFill>
                  <a:srgbClr val="FF6600"/>
                </a:solidFill>
                <a:latin typeface="Comic Sans MS" pitchFamily="66" charset="0"/>
              </a:rPr>
              <a:t>…ci</a:t>
            </a:r>
            <a:r>
              <a:rPr lang="it-IT" sz="3200" b="1" dirty="0" smtClean="0">
                <a:solidFill>
                  <a:srgbClr val="FF6600"/>
                </a:solidFill>
                <a:latin typeface="Comic Sans MS" pitchFamily="66" charset="0"/>
              </a:rPr>
              <a:t> rivediamo mercoledì 16 novembre alle 20.30 per il CAP. II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4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513402" cy="6858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sp>
        <p:nvSpPr>
          <p:cNvPr id="5" name="CasellaDiTesto 4"/>
          <p:cNvSpPr txBox="1"/>
          <p:nvPr/>
        </p:nvSpPr>
        <p:spPr>
          <a:xfrm>
            <a:off x="251520" y="836712"/>
            <a:ext cx="4284476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000" b="1" dirty="0" smtClean="0">
                <a:solidFill>
                  <a:schemeClr val="bg1"/>
                </a:solidFill>
                <a:latin typeface="Comic Sans MS" pitchFamily="66" charset="0"/>
              </a:rPr>
              <a:t>1.Definisci la tua idea di conflitto.</a:t>
            </a:r>
          </a:p>
          <a:p>
            <a:r>
              <a:rPr lang="it-IT" sz="4000" b="1" dirty="0" smtClean="0">
                <a:solidFill>
                  <a:schemeClr val="bg1"/>
                </a:solidFill>
                <a:latin typeface="Comic Sans MS" pitchFamily="66" charset="0"/>
              </a:rPr>
              <a:t>Definire un problema determina anche i tipi di soluzioni che ad esso puoi trovare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1979712" y="0"/>
            <a:ext cx="5233987" cy="1739900"/>
          </a:xfrm>
        </p:spPr>
        <p:txBody>
          <a:bodyPr/>
          <a:lstStyle/>
          <a:p>
            <a:pPr algn="ctr" eaLnBrk="1" hangingPunct="1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it-IT" sz="3600" b="1" dirty="0" smtClean="0">
                <a:solidFill>
                  <a:srgbClr val="FF6600"/>
                </a:solidFill>
                <a:latin typeface="Comic Sans MS" pitchFamily="66" charset="0"/>
              </a:rPr>
              <a:t>I conflitti di bisogni</a:t>
            </a:r>
          </a:p>
        </p:txBody>
      </p:sp>
      <p:sp>
        <p:nvSpPr>
          <p:cNvPr id="12290" name="Text Box 2"/>
          <p:cNvSpPr txBox="1">
            <a:spLocks noChangeArrowheads="1"/>
          </p:cNvSpPr>
          <p:nvPr/>
        </p:nvSpPr>
        <p:spPr bwMode="auto">
          <a:xfrm>
            <a:off x="395536" y="5013176"/>
            <a:ext cx="8748464" cy="219233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5000" rIns="90000" bIns="45000"/>
          <a:lstStyle/>
          <a:p>
            <a:pPr algn="ct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2800" i="1" dirty="0">
                <a:solidFill>
                  <a:schemeClr val="bg1"/>
                </a:solidFill>
                <a:latin typeface="Comic Sans MS" pitchFamily="66" charset="0"/>
              </a:rPr>
              <a:t>I genitori </a:t>
            </a:r>
            <a:r>
              <a:rPr lang="en-US" sz="2800" i="1" dirty="0" err="1">
                <a:solidFill>
                  <a:schemeClr val="bg1"/>
                </a:solidFill>
                <a:latin typeface="Comic Sans MS" pitchFamily="66" charset="0"/>
              </a:rPr>
              <a:t>ricorrono</a:t>
            </a:r>
            <a:r>
              <a:rPr lang="en-US" sz="2800" i="1" dirty="0">
                <a:solidFill>
                  <a:schemeClr val="bg1"/>
                </a:solidFill>
                <a:latin typeface="Comic Sans MS" pitchFamily="66" charset="0"/>
              </a:rPr>
              <a:t> al </a:t>
            </a:r>
            <a:r>
              <a:rPr lang="en-US" sz="2800" i="1" dirty="0" err="1">
                <a:solidFill>
                  <a:schemeClr val="bg1"/>
                </a:solidFill>
                <a:latin typeface="Comic Sans MS" pitchFamily="66" charset="0"/>
              </a:rPr>
              <a:t>potere</a:t>
            </a:r>
            <a:r>
              <a:rPr lang="en-US" sz="2800" i="1" dirty="0">
                <a:solidFill>
                  <a:schemeClr val="bg1"/>
                </a:solidFill>
                <a:latin typeface="Comic Sans MS" pitchFamily="66" charset="0"/>
              </a:rPr>
              <a:t> per far </a:t>
            </a:r>
            <a:r>
              <a:rPr lang="en-US" sz="2800" i="1" dirty="0" err="1">
                <a:solidFill>
                  <a:schemeClr val="bg1"/>
                </a:solidFill>
                <a:latin typeface="Comic Sans MS" pitchFamily="66" charset="0"/>
              </a:rPr>
              <a:t>rispettare</a:t>
            </a:r>
            <a:r>
              <a:rPr lang="en-US" sz="2800" i="1" dirty="0">
                <a:solidFill>
                  <a:schemeClr val="bg1"/>
                </a:solidFill>
                <a:latin typeface="Comic Sans MS" pitchFamily="66" charset="0"/>
              </a:rPr>
              <a:t> al </a:t>
            </a:r>
            <a:r>
              <a:rPr lang="en-US" sz="2800" i="1" dirty="0" err="1">
                <a:solidFill>
                  <a:schemeClr val="bg1"/>
                </a:solidFill>
                <a:latin typeface="Comic Sans MS" pitchFamily="66" charset="0"/>
              </a:rPr>
              <a:t>figlio</a:t>
            </a:r>
            <a:r>
              <a:rPr lang="en-US" sz="2800" i="1" dirty="0">
                <a:solidFill>
                  <a:schemeClr val="bg1"/>
                </a:solidFill>
                <a:latin typeface="Comic Sans MS" pitchFamily="66" charset="0"/>
              </a:rPr>
              <a:t> la </a:t>
            </a:r>
            <a:r>
              <a:rPr lang="en-US" sz="2800" i="1" dirty="0" err="1">
                <a:solidFill>
                  <a:schemeClr val="bg1"/>
                </a:solidFill>
                <a:latin typeface="Comic Sans MS" pitchFamily="66" charset="0"/>
              </a:rPr>
              <a:t>soluzione</a:t>
            </a:r>
            <a:r>
              <a:rPr lang="en-US" sz="2800" i="1" dirty="0">
                <a:solidFill>
                  <a:schemeClr val="bg1"/>
                </a:solidFill>
                <a:latin typeface="Comic Sans MS" pitchFamily="66" charset="0"/>
              </a:rPr>
              <a:t> </a:t>
            </a:r>
            <a:r>
              <a:rPr lang="en-US" sz="2800" i="1" dirty="0" err="1">
                <a:solidFill>
                  <a:schemeClr val="bg1"/>
                </a:solidFill>
                <a:latin typeface="Comic Sans MS" pitchFamily="66" charset="0"/>
              </a:rPr>
              <a:t>che</a:t>
            </a:r>
            <a:r>
              <a:rPr lang="en-US" sz="2800" i="1" dirty="0">
                <a:solidFill>
                  <a:schemeClr val="bg1"/>
                </a:solidFill>
                <a:latin typeface="Comic Sans MS" pitchFamily="66" charset="0"/>
              </a:rPr>
              <a:t> </a:t>
            </a:r>
            <a:r>
              <a:rPr lang="en-US" sz="2800" i="1" dirty="0" err="1">
                <a:solidFill>
                  <a:schemeClr val="bg1"/>
                </a:solidFill>
                <a:latin typeface="Comic Sans MS" pitchFamily="66" charset="0"/>
              </a:rPr>
              <a:t>ritengono</a:t>
            </a:r>
            <a:r>
              <a:rPr lang="en-US" sz="2800" i="1" dirty="0">
                <a:solidFill>
                  <a:schemeClr val="bg1"/>
                </a:solidFill>
                <a:latin typeface="Comic Sans MS" pitchFamily="66" charset="0"/>
              </a:rPr>
              <a:t> </a:t>
            </a:r>
            <a:r>
              <a:rPr lang="en-US" sz="2800" i="1" dirty="0" err="1">
                <a:solidFill>
                  <a:schemeClr val="bg1"/>
                </a:solidFill>
                <a:latin typeface="Comic Sans MS" pitchFamily="66" charset="0"/>
              </a:rPr>
              <a:t>più</a:t>
            </a:r>
            <a:r>
              <a:rPr lang="en-US" sz="2800" i="1" dirty="0">
                <a:solidFill>
                  <a:schemeClr val="bg1"/>
                </a:solidFill>
                <a:latin typeface="Comic Sans MS" pitchFamily="66" charset="0"/>
              </a:rPr>
              <a:t> </a:t>
            </a:r>
            <a:r>
              <a:rPr lang="en-US" sz="2800" i="1" dirty="0" err="1">
                <a:solidFill>
                  <a:schemeClr val="bg1"/>
                </a:solidFill>
                <a:latin typeface="Comic Sans MS" pitchFamily="66" charset="0"/>
              </a:rPr>
              <a:t>opportuna</a:t>
            </a:r>
            <a:r>
              <a:rPr lang="en-US" sz="2600" i="1" dirty="0">
                <a:solidFill>
                  <a:schemeClr val="bg1"/>
                </a:solidFill>
              </a:rPr>
              <a:t/>
            </a:r>
            <a:br>
              <a:rPr lang="en-US" sz="2600" i="1" dirty="0">
                <a:solidFill>
                  <a:schemeClr val="bg1"/>
                </a:solidFill>
              </a:rPr>
            </a:br>
            <a:endParaRPr lang="en-US" sz="2600" i="1" dirty="0">
              <a:solidFill>
                <a:schemeClr val="bg1"/>
              </a:solidFill>
            </a:endParaRPr>
          </a:p>
        </p:txBody>
      </p:sp>
      <p:sp>
        <p:nvSpPr>
          <p:cNvPr id="12291" name="Text Box 3"/>
          <p:cNvSpPr txBox="1">
            <a:spLocks noChangeArrowheads="1"/>
          </p:cNvSpPr>
          <p:nvPr/>
        </p:nvSpPr>
        <p:spPr bwMode="auto">
          <a:xfrm>
            <a:off x="323528" y="1268760"/>
            <a:ext cx="8280400" cy="8826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5000" rIns="90000" bIns="45000"/>
          <a:lstStyle/>
          <a:p>
            <a:pPr algn="ct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2600" b="1" dirty="0">
                <a:solidFill>
                  <a:schemeClr val="bg1"/>
                </a:solidFill>
              </a:rPr>
              <a:t>METODO I</a:t>
            </a:r>
            <a:r>
              <a:rPr lang="en-US" sz="2600" b="1" i="1" dirty="0">
                <a:solidFill>
                  <a:schemeClr val="bg1"/>
                </a:solidFill>
              </a:rPr>
              <a:t/>
            </a:r>
            <a:br>
              <a:rPr lang="en-US" sz="2600" b="1" i="1" dirty="0">
                <a:solidFill>
                  <a:schemeClr val="bg1"/>
                </a:solidFill>
              </a:rPr>
            </a:br>
            <a:endParaRPr lang="en-US" sz="2600" b="1" i="1" dirty="0">
              <a:solidFill>
                <a:schemeClr val="bg1"/>
              </a:solidFill>
            </a:endParaRPr>
          </a:p>
        </p:txBody>
      </p:sp>
      <p:pic>
        <p:nvPicPr>
          <p:cNvPr id="12292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55776" y="1916832"/>
            <a:ext cx="3779838" cy="29273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7" dur="2000"/>
                                        <p:tgtEl>
                                          <p:spTgt spid="122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12" dur="2000"/>
                                        <p:tgtEl>
                                          <p:spTgt spid="122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17" dur="2000"/>
                                        <p:tgtEl>
                                          <p:spTgt spid="12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22" dur="2000"/>
                                        <p:tgtEl>
                                          <p:spTgt spid="12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1979712" y="332656"/>
            <a:ext cx="5233987" cy="1739900"/>
          </a:xfrm>
        </p:spPr>
        <p:txBody>
          <a:bodyPr/>
          <a:lstStyle/>
          <a:p>
            <a:pPr algn="ctr" eaLnBrk="1" hangingPunct="1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it-IT" sz="3600" b="1" dirty="0" smtClean="0">
                <a:solidFill>
                  <a:srgbClr val="FF6600"/>
                </a:solidFill>
                <a:latin typeface="Comic Sans MS" pitchFamily="66" charset="0"/>
              </a:rPr>
              <a:t>I conflitti di bisogni</a:t>
            </a:r>
            <a:r>
              <a:rPr lang="it-IT" sz="3600" dirty="0" smtClean="0">
                <a:solidFill>
                  <a:srgbClr val="FF9933"/>
                </a:solidFill>
              </a:rPr>
              <a:t/>
            </a:r>
            <a:br>
              <a:rPr lang="it-IT" sz="3600" dirty="0" smtClean="0">
                <a:solidFill>
                  <a:srgbClr val="FF9933"/>
                </a:solidFill>
              </a:rPr>
            </a:br>
            <a:endParaRPr lang="it-IT" sz="3600" dirty="0" smtClean="0">
              <a:solidFill>
                <a:srgbClr val="FF9933"/>
              </a:solidFill>
            </a:endParaRPr>
          </a:p>
        </p:txBody>
      </p:sp>
      <p:sp>
        <p:nvSpPr>
          <p:cNvPr id="13314" name="Text Box 2"/>
          <p:cNvSpPr txBox="1">
            <a:spLocks noChangeArrowheads="1"/>
          </p:cNvSpPr>
          <p:nvPr/>
        </p:nvSpPr>
        <p:spPr bwMode="auto">
          <a:xfrm>
            <a:off x="179388" y="3213100"/>
            <a:ext cx="8785100" cy="2466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5000" rIns="90000" bIns="45000"/>
          <a:lstStyle/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2800" i="1" dirty="0">
                <a:solidFill>
                  <a:schemeClr val="bg1"/>
                </a:solidFill>
                <a:latin typeface="Comic Sans MS" pitchFamily="66" charset="0"/>
              </a:rPr>
              <a:t>Il </a:t>
            </a:r>
            <a:r>
              <a:rPr lang="en-US" sz="2800" i="1" dirty="0" err="1">
                <a:solidFill>
                  <a:schemeClr val="bg1"/>
                </a:solidFill>
                <a:latin typeface="Comic Sans MS" pitchFamily="66" charset="0"/>
              </a:rPr>
              <a:t>genitore</a:t>
            </a:r>
            <a:r>
              <a:rPr lang="en-US" sz="2800" i="1" dirty="0">
                <a:solidFill>
                  <a:schemeClr val="bg1"/>
                </a:solidFill>
                <a:latin typeface="Comic Sans MS" pitchFamily="66" charset="0"/>
              </a:rPr>
              <a:t> cede </a:t>
            </a:r>
            <a:r>
              <a:rPr lang="en-US" sz="2800" i="1" dirty="0" err="1">
                <a:solidFill>
                  <a:schemeClr val="bg1"/>
                </a:solidFill>
                <a:latin typeface="Comic Sans MS" pitchFamily="66" charset="0"/>
              </a:rPr>
              <a:t>alle</a:t>
            </a:r>
            <a:r>
              <a:rPr lang="en-US" sz="2800" i="1" dirty="0">
                <a:solidFill>
                  <a:schemeClr val="bg1"/>
                </a:solidFill>
                <a:latin typeface="Comic Sans MS" pitchFamily="66" charset="0"/>
              </a:rPr>
              <a:t> </a:t>
            </a:r>
            <a:r>
              <a:rPr lang="en-US" sz="2800" i="1" dirty="0" err="1">
                <a:solidFill>
                  <a:schemeClr val="bg1"/>
                </a:solidFill>
                <a:latin typeface="Comic Sans MS" pitchFamily="66" charset="0"/>
              </a:rPr>
              <a:t>richieste</a:t>
            </a:r>
            <a:r>
              <a:rPr lang="en-US" sz="2800" i="1" dirty="0">
                <a:solidFill>
                  <a:schemeClr val="bg1"/>
                </a:solidFill>
                <a:latin typeface="Comic Sans MS" pitchFamily="66" charset="0"/>
              </a:rPr>
              <a:t> per </a:t>
            </a:r>
            <a:r>
              <a:rPr lang="en-US" sz="2800" i="1" dirty="0" err="1">
                <a:solidFill>
                  <a:schemeClr val="bg1"/>
                </a:solidFill>
                <a:latin typeface="Comic Sans MS" pitchFamily="66" charset="0"/>
              </a:rPr>
              <a:t>paura</a:t>
            </a:r>
            <a:r>
              <a:rPr lang="en-US" sz="2800" i="1" dirty="0">
                <a:solidFill>
                  <a:schemeClr val="bg1"/>
                </a:solidFill>
                <a:latin typeface="Comic Sans MS" pitchFamily="66" charset="0"/>
              </a:rPr>
              <a:t> </a:t>
            </a:r>
            <a:r>
              <a:rPr lang="en-US" sz="2800" i="1" dirty="0" err="1">
                <a:solidFill>
                  <a:schemeClr val="bg1"/>
                </a:solidFill>
                <a:latin typeface="Comic Sans MS" pitchFamily="66" charset="0"/>
              </a:rPr>
              <a:t>di</a:t>
            </a:r>
            <a:r>
              <a:rPr lang="en-US" sz="2800" i="1" dirty="0">
                <a:solidFill>
                  <a:schemeClr val="bg1"/>
                </a:solidFill>
                <a:latin typeface="Comic Sans MS" pitchFamily="66" charset="0"/>
              </a:rPr>
              <a:t> </a:t>
            </a:r>
            <a:r>
              <a:rPr lang="en-US" sz="2800" i="1" dirty="0" err="1">
                <a:solidFill>
                  <a:schemeClr val="bg1"/>
                </a:solidFill>
                <a:latin typeface="Comic Sans MS" pitchFamily="66" charset="0"/>
              </a:rPr>
              <a:t>affrontare</a:t>
            </a:r>
            <a:r>
              <a:rPr lang="en-US" sz="2800" i="1" dirty="0">
                <a:solidFill>
                  <a:schemeClr val="bg1"/>
                </a:solidFill>
                <a:latin typeface="Comic Sans MS" pitchFamily="66" charset="0"/>
              </a:rPr>
              <a:t> </a:t>
            </a:r>
            <a:r>
              <a:rPr lang="en-US" sz="2800" i="1" dirty="0" err="1">
                <a:solidFill>
                  <a:schemeClr val="bg1"/>
                </a:solidFill>
                <a:latin typeface="Comic Sans MS" pitchFamily="66" charset="0"/>
              </a:rPr>
              <a:t>il</a:t>
            </a:r>
            <a:r>
              <a:rPr lang="en-US" sz="2800" i="1" dirty="0">
                <a:solidFill>
                  <a:schemeClr val="bg1"/>
                </a:solidFill>
                <a:latin typeface="Comic Sans MS" pitchFamily="66" charset="0"/>
              </a:rPr>
              <a:t> </a:t>
            </a:r>
            <a:r>
              <a:rPr lang="en-US" sz="2800" i="1" dirty="0" err="1">
                <a:solidFill>
                  <a:schemeClr val="bg1"/>
                </a:solidFill>
                <a:latin typeface="Comic Sans MS" pitchFamily="66" charset="0"/>
              </a:rPr>
              <a:t>conflitto</a:t>
            </a:r>
            <a:r>
              <a:rPr lang="en-US" sz="2800" i="1" dirty="0">
                <a:solidFill>
                  <a:schemeClr val="bg1"/>
                </a:solidFill>
                <a:latin typeface="Comic Sans MS" pitchFamily="66" charset="0"/>
              </a:rPr>
              <a:t>. </a:t>
            </a:r>
            <a:r>
              <a:rPr lang="en-US" sz="2800" i="1" dirty="0" err="1">
                <a:solidFill>
                  <a:schemeClr val="bg1"/>
                </a:solidFill>
                <a:latin typeface="Comic Sans MS" pitchFamily="66" charset="0"/>
              </a:rPr>
              <a:t>Questo</a:t>
            </a:r>
            <a:r>
              <a:rPr lang="en-US" sz="2800" i="1" dirty="0">
                <a:solidFill>
                  <a:schemeClr val="bg1"/>
                </a:solidFill>
                <a:latin typeface="Comic Sans MS" pitchFamily="66" charset="0"/>
              </a:rPr>
              <a:t> </a:t>
            </a:r>
            <a:r>
              <a:rPr lang="en-US" sz="2800" i="1" dirty="0" err="1">
                <a:solidFill>
                  <a:schemeClr val="bg1"/>
                </a:solidFill>
                <a:latin typeface="Comic Sans MS" pitchFamily="66" charset="0"/>
              </a:rPr>
              <a:t>metodo</a:t>
            </a:r>
            <a:r>
              <a:rPr lang="en-US" sz="2800" i="1" dirty="0">
                <a:solidFill>
                  <a:schemeClr val="bg1"/>
                </a:solidFill>
                <a:latin typeface="Comic Sans MS" pitchFamily="66" charset="0"/>
              </a:rPr>
              <a:t> </a:t>
            </a:r>
            <a:r>
              <a:rPr lang="en-US" sz="2800" i="1" dirty="0" err="1">
                <a:solidFill>
                  <a:schemeClr val="bg1"/>
                </a:solidFill>
                <a:latin typeface="Comic Sans MS" pitchFamily="66" charset="0"/>
              </a:rPr>
              <a:t>incoraggia</a:t>
            </a:r>
            <a:r>
              <a:rPr lang="en-US" sz="2800" i="1" dirty="0">
                <a:solidFill>
                  <a:schemeClr val="bg1"/>
                </a:solidFill>
                <a:latin typeface="Comic Sans MS" pitchFamily="66" charset="0"/>
              </a:rPr>
              <a:t> </a:t>
            </a:r>
            <a:r>
              <a:rPr lang="en-US" sz="2800" i="1" dirty="0" err="1">
                <a:solidFill>
                  <a:schemeClr val="bg1"/>
                </a:solidFill>
                <a:latin typeface="Comic Sans MS" pitchFamily="66" charset="0"/>
              </a:rPr>
              <a:t>i</a:t>
            </a:r>
            <a:r>
              <a:rPr lang="en-US" sz="2800" i="1" dirty="0">
                <a:solidFill>
                  <a:schemeClr val="bg1"/>
                </a:solidFill>
                <a:latin typeface="Comic Sans MS" pitchFamily="66" charset="0"/>
              </a:rPr>
              <a:t> </a:t>
            </a:r>
            <a:r>
              <a:rPr lang="en-US" sz="2800" i="1" dirty="0" err="1">
                <a:solidFill>
                  <a:schemeClr val="bg1"/>
                </a:solidFill>
                <a:latin typeface="Comic Sans MS" pitchFamily="66" charset="0"/>
              </a:rPr>
              <a:t>figli</a:t>
            </a:r>
            <a:r>
              <a:rPr lang="en-US" sz="2800" i="1" dirty="0">
                <a:solidFill>
                  <a:schemeClr val="bg1"/>
                </a:solidFill>
                <a:latin typeface="Comic Sans MS" pitchFamily="66" charset="0"/>
              </a:rPr>
              <a:t> a </a:t>
            </a:r>
            <a:r>
              <a:rPr lang="en-US" sz="2800" i="1" dirty="0" err="1">
                <a:solidFill>
                  <a:schemeClr val="bg1"/>
                </a:solidFill>
                <a:latin typeface="Comic Sans MS" pitchFamily="66" charset="0"/>
              </a:rPr>
              <a:t>usare</a:t>
            </a:r>
            <a:r>
              <a:rPr lang="en-US" sz="2800" i="1" dirty="0">
                <a:solidFill>
                  <a:schemeClr val="bg1"/>
                </a:solidFill>
                <a:latin typeface="Comic Sans MS" pitchFamily="66" charset="0"/>
              </a:rPr>
              <a:t> </a:t>
            </a:r>
            <a:r>
              <a:rPr lang="en-US" sz="2800" i="1" dirty="0" err="1">
                <a:solidFill>
                  <a:schemeClr val="bg1"/>
                </a:solidFill>
                <a:latin typeface="Comic Sans MS" pitchFamily="66" charset="0"/>
              </a:rPr>
              <a:t>il</a:t>
            </a:r>
            <a:r>
              <a:rPr lang="en-US" sz="2800" i="1" dirty="0">
                <a:solidFill>
                  <a:schemeClr val="bg1"/>
                </a:solidFill>
                <a:latin typeface="Comic Sans MS" pitchFamily="66" charset="0"/>
              </a:rPr>
              <a:t> </a:t>
            </a:r>
            <a:r>
              <a:rPr lang="en-US" sz="2800" i="1" dirty="0" err="1">
                <a:solidFill>
                  <a:schemeClr val="bg1"/>
                </a:solidFill>
                <a:latin typeface="Comic Sans MS" pitchFamily="66" charset="0"/>
              </a:rPr>
              <a:t>proprio</a:t>
            </a:r>
            <a:r>
              <a:rPr lang="en-US" sz="2800" i="1" dirty="0">
                <a:solidFill>
                  <a:schemeClr val="bg1"/>
                </a:solidFill>
                <a:latin typeface="Comic Sans MS" pitchFamily="66" charset="0"/>
              </a:rPr>
              <a:t> </a:t>
            </a:r>
            <a:r>
              <a:rPr lang="en-US" sz="2800" i="1" dirty="0" err="1">
                <a:solidFill>
                  <a:schemeClr val="bg1"/>
                </a:solidFill>
                <a:latin typeface="Comic Sans MS" pitchFamily="66" charset="0"/>
              </a:rPr>
              <a:t>potere</a:t>
            </a:r>
            <a:r>
              <a:rPr lang="en-US" sz="2800" i="1" dirty="0">
                <a:solidFill>
                  <a:schemeClr val="bg1"/>
                </a:solidFill>
                <a:latin typeface="Comic Sans MS" pitchFamily="66" charset="0"/>
              </a:rPr>
              <a:t> per </a:t>
            </a:r>
            <a:r>
              <a:rPr lang="en-US" sz="2800" i="1" dirty="0" err="1">
                <a:solidFill>
                  <a:schemeClr val="bg1"/>
                </a:solidFill>
                <a:latin typeface="Comic Sans MS" pitchFamily="66" charset="0"/>
              </a:rPr>
              <a:t>vincere</a:t>
            </a:r>
            <a:r>
              <a:rPr lang="en-US" sz="2800" i="1" dirty="0">
                <a:solidFill>
                  <a:schemeClr val="bg1"/>
                </a:solidFill>
                <a:latin typeface="Comic Sans MS" pitchFamily="66" charset="0"/>
              </a:rPr>
              <a:t> a </a:t>
            </a:r>
            <a:r>
              <a:rPr lang="en-US" sz="2800" i="1" dirty="0" err="1">
                <a:solidFill>
                  <a:schemeClr val="bg1"/>
                </a:solidFill>
                <a:latin typeface="Comic Sans MS" pitchFamily="66" charset="0"/>
              </a:rPr>
              <a:t>spese</a:t>
            </a:r>
            <a:r>
              <a:rPr lang="en-US" sz="2800" i="1" dirty="0">
                <a:solidFill>
                  <a:schemeClr val="bg1"/>
                </a:solidFill>
                <a:latin typeface="Comic Sans MS" pitchFamily="66" charset="0"/>
              </a:rPr>
              <a:t> del </a:t>
            </a:r>
            <a:r>
              <a:rPr lang="en-US" sz="2800" i="1" dirty="0" err="1">
                <a:solidFill>
                  <a:schemeClr val="bg1"/>
                </a:solidFill>
                <a:latin typeface="Comic Sans MS" pitchFamily="66" charset="0"/>
              </a:rPr>
              <a:t>genitore</a:t>
            </a:r>
            <a:r>
              <a:rPr lang="en-US" sz="2800" i="1" dirty="0">
                <a:solidFill>
                  <a:schemeClr val="bg1"/>
                </a:solidFill>
                <a:latin typeface="Comic Sans MS" pitchFamily="66" charset="0"/>
              </a:rPr>
              <a:t>. </a:t>
            </a:r>
            <a:r>
              <a:rPr lang="en-US" sz="2800" i="1" dirty="0" err="1">
                <a:solidFill>
                  <a:schemeClr val="bg1"/>
                </a:solidFill>
                <a:latin typeface="Comic Sans MS" pitchFamily="66" charset="0"/>
              </a:rPr>
              <a:t>Spesso</a:t>
            </a:r>
            <a:r>
              <a:rPr lang="en-US" sz="2800" i="1" dirty="0">
                <a:solidFill>
                  <a:schemeClr val="bg1"/>
                </a:solidFill>
                <a:latin typeface="Comic Sans MS" pitchFamily="66" charset="0"/>
              </a:rPr>
              <a:t> </a:t>
            </a:r>
            <a:r>
              <a:rPr lang="en-US" sz="2800" i="1" dirty="0" err="1">
                <a:solidFill>
                  <a:schemeClr val="bg1"/>
                </a:solidFill>
                <a:latin typeface="Comic Sans MS" pitchFamily="66" charset="0"/>
              </a:rPr>
              <a:t>il</a:t>
            </a:r>
            <a:r>
              <a:rPr lang="en-US" sz="2800" i="1" dirty="0">
                <a:solidFill>
                  <a:schemeClr val="bg1"/>
                </a:solidFill>
                <a:latin typeface="Comic Sans MS" pitchFamily="66" charset="0"/>
              </a:rPr>
              <a:t> </a:t>
            </a:r>
            <a:r>
              <a:rPr lang="en-US" sz="2800" i="1" dirty="0" err="1">
                <a:solidFill>
                  <a:schemeClr val="bg1"/>
                </a:solidFill>
                <a:latin typeface="Comic Sans MS" pitchFamily="66" charset="0"/>
              </a:rPr>
              <a:t>figlio</a:t>
            </a:r>
            <a:r>
              <a:rPr lang="en-US" sz="2800" i="1" dirty="0">
                <a:solidFill>
                  <a:schemeClr val="bg1"/>
                </a:solidFill>
                <a:latin typeface="Comic Sans MS" pitchFamily="66" charset="0"/>
              </a:rPr>
              <a:t> </a:t>
            </a:r>
            <a:r>
              <a:rPr lang="en-US" sz="2800" i="1" dirty="0" err="1">
                <a:solidFill>
                  <a:schemeClr val="bg1"/>
                </a:solidFill>
                <a:latin typeface="Comic Sans MS" pitchFamily="66" charset="0"/>
              </a:rPr>
              <a:t>sta</a:t>
            </a:r>
            <a:r>
              <a:rPr lang="en-US" sz="2800" i="1" dirty="0">
                <a:solidFill>
                  <a:schemeClr val="bg1"/>
                </a:solidFill>
                <a:latin typeface="Comic Sans MS" pitchFamily="66" charset="0"/>
              </a:rPr>
              <a:t> </a:t>
            </a:r>
            <a:r>
              <a:rPr lang="en-US" sz="2800" i="1" dirty="0" err="1">
                <a:solidFill>
                  <a:schemeClr val="bg1"/>
                </a:solidFill>
                <a:latin typeface="Comic Sans MS" pitchFamily="66" charset="0"/>
              </a:rPr>
              <a:t>comunque</a:t>
            </a:r>
            <a:r>
              <a:rPr lang="en-US" sz="2800" i="1" dirty="0">
                <a:solidFill>
                  <a:schemeClr val="bg1"/>
                </a:solidFill>
                <a:latin typeface="Comic Sans MS" pitchFamily="66" charset="0"/>
              </a:rPr>
              <a:t> male e </a:t>
            </a:r>
            <a:r>
              <a:rPr lang="en-US" sz="2800" i="1" dirty="0" err="1">
                <a:solidFill>
                  <a:schemeClr val="bg1"/>
                </a:solidFill>
                <a:latin typeface="Comic Sans MS" pitchFamily="66" charset="0"/>
              </a:rPr>
              <a:t>il</a:t>
            </a:r>
            <a:r>
              <a:rPr lang="en-US" sz="2800" i="1" dirty="0">
                <a:solidFill>
                  <a:schemeClr val="bg1"/>
                </a:solidFill>
                <a:latin typeface="Comic Sans MS" pitchFamily="66" charset="0"/>
              </a:rPr>
              <a:t> </a:t>
            </a:r>
            <a:r>
              <a:rPr lang="en-US" sz="2800" i="1" dirty="0" err="1">
                <a:solidFill>
                  <a:schemeClr val="bg1"/>
                </a:solidFill>
                <a:latin typeface="Comic Sans MS" pitchFamily="66" charset="0"/>
              </a:rPr>
              <a:t>genitore</a:t>
            </a:r>
            <a:r>
              <a:rPr lang="en-US" sz="2800" i="1" dirty="0">
                <a:solidFill>
                  <a:schemeClr val="bg1"/>
                </a:solidFill>
                <a:latin typeface="Comic Sans MS" pitchFamily="66" charset="0"/>
              </a:rPr>
              <a:t> </a:t>
            </a:r>
            <a:r>
              <a:rPr lang="en-US" sz="2800" i="1" dirty="0" err="1">
                <a:solidFill>
                  <a:schemeClr val="bg1"/>
                </a:solidFill>
                <a:latin typeface="Comic Sans MS" pitchFamily="66" charset="0"/>
              </a:rPr>
              <a:t>prova</a:t>
            </a:r>
            <a:r>
              <a:rPr lang="en-US" sz="2800" i="1" dirty="0">
                <a:solidFill>
                  <a:schemeClr val="bg1"/>
                </a:solidFill>
                <a:latin typeface="Comic Sans MS" pitchFamily="66" charset="0"/>
              </a:rPr>
              <a:t> </a:t>
            </a:r>
            <a:r>
              <a:rPr lang="en-US" sz="2800" i="1" dirty="0" err="1">
                <a:solidFill>
                  <a:schemeClr val="bg1"/>
                </a:solidFill>
                <a:latin typeface="Comic Sans MS" pitchFamily="66" charset="0"/>
              </a:rPr>
              <a:t>risentimento</a:t>
            </a:r>
            <a:r>
              <a:rPr lang="en-US" sz="2800" i="1" dirty="0">
                <a:solidFill>
                  <a:schemeClr val="bg1"/>
                </a:solidFill>
                <a:latin typeface="Comic Sans MS" pitchFamily="66" charset="0"/>
              </a:rPr>
              <a:t> e </a:t>
            </a:r>
            <a:r>
              <a:rPr lang="en-US" sz="2800" i="1" dirty="0" err="1">
                <a:solidFill>
                  <a:schemeClr val="bg1"/>
                </a:solidFill>
                <a:latin typeface="Comic Sans MS" pitchFamily="66" charset="0"/>
              </a:rPr>
              <a:t>ostilità</a:t>
            </a:r>
            <a:r>
              <a:rPr lang="en-US" sz="2800" i="1" dirty="0">
                <a:solidFill>
                  <a:schemeClr val="bg1"/>
                </a:solidFill>
                <a:latin typeface="Comic Sans MS" pitchFamily="66" charset="0"/>
              </a:rPr>
              <a:t> verso </a:t>
            </a:r>
            <a:r>
              <a:rPr lang="en-US" sz="2800" i="1" dirty="0" err="1">
                <a:solidFill>
                  <a:schemeClr val="bg1"/>
                </a:solidFill>
                <a:latin typeface="Comic Sans MS" pitchFamily="66" charset="0"/>
              </a:rPr>
              <a:t>il</a:t>
            </a:r>
            <a:r>
              <a:rPr lang="en-US" sz="2800" i="1" dirty="0">
                <a:solidFill>
                  <a:schemeClr val="bg1"/>
                </a:solidFill>
                <a:latin typeface="Comic Sans MS" pitchFamily="66" charset="0"/>
              </a:rPr>
              <a:t> </a:t>
            </a:r>
            <a:r>
              <a:rPr lang="en-US" sz="2800" i="1" dirty="0" err="1">
                <a:solidFill>
                  <a:schemeClr val="bg1"/>
                </a:solidFill>
                <a:latin typeface="Comic Sans MS" pitchFamily="66" charset="0"/>
              </a:rPr>
              <a:t>figlio</a:t>
            </a:r>
            <a:r>
              <a:rPr lang="en-US" sz="2800" i="1" dirty="0">
                <a:solidFill>
                  <a:schemeClr val="bg1"/>
                </a:solidFill>
                <a:latin typeface="Comic Sans MS" pitchFamily="66" charset="0"/>
              </a:rPr>
              <a:t>/a.</a:t>
            </a:r>
            <a:r>
              <a:rPr lang="en-US" sz="2600" i="1" dirty="0">
                <a:solidFill>
                  <a:schemeClr val="bg1"/>
                </a:solidFill>
              </a:rPr>
              <a:t/>
            </a:r>
            <a:br>
              <a:rPr lang="en-US" sz="2600" i="1" dirty="0">
                <a:solidFill>
                  <a:schemeClr val="bg1"/>
                </a:solidFill>
              </a:rPr>
            </a:br>
            <a:endParaRPr lang="en-US" sz="2600" i="1" dirty="0">
              <a:solidFill>
                <a:schemeClr val="bg1"/>
              </a:solidFill>
            </a:endParaRPr>
          </a:p>
        </p:txBody>
      </p:sp>
      <p:sp>
        <p:nvSpPr>
          <p:cNvPr id="13315" name="Text Box 3"/>
          <p:cNvSpPr txBox="1">
            <a:spLocks noChangeArrowheads="1"/>
          </p:cNvSpPr>
          <p:nvPr/>
        </p:nvSpPr>
        <p:spPr bwMode="auto">
          <a:xfrm>
            <a:off x="395536" y="1700808"/>
            <a:ext cx="8280400" cy="8826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5000" rIns="90000" bIns="45000"/>
          <a:lstStyle/>
          <a:p>
            <a:pPr algn="ct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2600" b="1" dirty="0" smtClean="0">
                <a:solidFill>
                  <a:schemeClr val="bg1"/>
                </a:solidFill>
              </a:rPr>
              <a:t>METODO II </a:t>
            </a:r>
            <a:r>
              <a:rPr lang="en-US" sz="2600" b="1" dirty="0"/>
              <a:t>II</a:t>
            </a:r>
            <a:r>
              <a:rPr lang="en-US" sz="2600" b="1" i="1" dirty="0"/>
              <a:t/>
            </a:r>
            <a:br>
              <a:rPr lang="en-US" sz="2600" b="1" i="1" dirty="0"/>
            </a:br>
            <a:endParaRPr lang="en-US" sz="2600" b="1" i="1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7" dur="2000"/>
                                        <p:tgtEl>
                                          <p:spTgt spid="133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12" dur="2000"/>
                                        <p:tgtEl>
                                          <p:spTgt spid="133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17" dur="2000"/>
                                        <p:tgtEl>
                                          <p:spTgt spid="13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1979712" y="0"/>
            <a:ext cx="5233987" cy="1739900"/>
          </a:xfrm>
        </p:spPr>
        <p:txBody>
          <a:bodyPr/>
          <a:lstStyle/>
          <a:p>
            <a:pPr algn="ctr" eaLnBrk="1" hangingPunct="1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it-IT" sz="3600" dirty="0" smtClean="0">
                <a:solidFill>
                  <a:srgbClr val="FF9933"/>
                </a:solidFill>
              </a:rPr>
              <a:t>I conflitti di bisogni</a:t>
            </a:r>
            <a:br>
              <a:rPr lang="it-IT" sz="3600" dirty="0" smtClean="0">
                <a:solidFill>
                  <a:srgbClr val="FF9933"/>
                </a:solidFill>
              </a:rPr>
            </a:br>
            <a:endParaRPr lang="it-IT" sz="3600" dirty="0" smtClean="0">
              <a:solidFill>
                <a:srgbClr val="FF9933"/>
              </a:solidFill>
            </a:endParaRPr>
          </a:p>
        </p:txBody>
      </p:sp>
      <p:sp>
        <p:nvSpPr>
          <p:cNvPr id="39939" name="Text Box 2"/>
          <p:cNvSpPr txBox="1">
            <a:spLocks noChangeArrowheads="1"/>
          </p:cNvSpPr>
          <p:nvPr/>
        </p:nvSpPr>
        <p:spPr bwMode="auto">
          <a:xfrm>
            <a:off x="179388" y="4140200"/>
            <a:ext cx="8964612" cy="8826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5000" rIns="90000" bIns="45000"/>
          <a:lstStyle/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2600" i="1">
                <a:solidFill>
                  <a:srgbClr val="004586"/>
                </a:solidFill>
              </a:rPr>
              <a:t/>
            </a:r>
            <a:br>
              <a:rPr lang="en-US" sz="2600" i="1">
                <a:solidFill>
                  <a:srgbClr val="004586"/>
                </a:solidFill>
              </a:rPr>
            </a:br>
            <a:endParaRPr lang="en-US" sz="2600" i="1">
              <a:solidFill>
                <a:srgbClr val="004586"/>
              </a:solidFill>
            </a:endParaRPr>
          </a:p>
        </p:txBody>
      </p:sp>
      <p:sp>
        <p:nvSpPr>
          <p:cNvPr id="14339" name="Text Box 3"/>
          <p:cNvSpPr txBox="1">
            <a:spLocks noChangeArrowheads="1"/>
          </p:cNvSpPr>
          <p:nvPr/>
        </p:nvSpPr>
        <p:spPr bwMode="auto">
          <a:xfrm>
            <a:off x="2771775" y="2276475"/>
            <a:ext cx="7559675" cy="1603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5000" rIns="90000" bIns="45000"/>
          <a:lstStyle/>
          <a:p>
            <a:pPr algn="ct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2600" b="1"/>
              <a:t>METODO III</a:t>
            </a:r>
            <a:r>
              <a:rPr lang="en-US" sz="2600" b="1" i="1"/>
              <a:t/>
            </a:r>
            <a:br>
              <a:rPr lang="en-US" sz="2600" b="1" i="1"/>
            </a:br>
            <a:endParaRPr lang="en-US" sz="2600" b="1" i="1"/>
          </a:p>
        </p:txBody>
      </p:sp>
      <p:sp>
        <p:nvSpPr>
          <p:cNvPr id="39941" name="Text Box 4"/>
          <p:cNvSpPr txBox="1">
            <a:spLocks noChangeArrowheads="1"/>
          </p:cNvSpPr>
          <p:nvPr/>
        </p:nvSpPr>
        <p:spPr bwMode="auto">
          <a:xfrm>
            <a:off x="179388" y="3779838"/>
            <a:ext cx="8964612" cy="8826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5000" rIns="90000" bIns="45000"/>
          <a:lstStyle/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2600" i="1">
                <a:solidFill>
                  <a:srgbClr val="004586"/>
                </a:solidFill>
              </a:rPr>
              <a:t/>
            </a:r>
            <a:br>
              <a:rPr lang="en-US" sz="2600" i="1">
                <a:solidFill>
                  <a:srgbClr val="004586"/>
                </a:solidFill>
              </a:rPr>
            </a:br>
            <a:endParaRPr lang="en-US" sz="2600" i="1">
              <a:solidFill>
                <a:srgbClr val="004586"/>
              </a:solidFill>
            </a:endParaRPr>
          </a:p>
        </p:txBody>
      </p:sp>
      <p:sp>
        <p:nvSpPr>
          <p:cNvPr id="14341" name="Text Box 5"/>
          <p:cNvSpPr txBox="1">
            <a:spLocks noChangeArrowheads="1"/>
          </p:cNvSpPr>
          <p:nvPr/>
        </p:nvSpPr>
        <p:spPr bwMode="auto">
          <a:xfrm>
            <a:off x="4464050" y="2348880"/>
            <a:ext cx="4679950" cy="30924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5000" rIns="90000" bIns="45000"/>
          <a:lstStyle/>
          <a:p>
            <a:pPr algn="ct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3200" i="1" dirty="0" err="1">
                <a:solidFill>
                  <a:schemeClr val="bg1"/>
                </a:solidFill>
                <a:latin typeface="Comic Sans MS" pitchFamily="66" charset="0"/>
              </a:rPr>
              <a:t>Uscendo</a:t>
            </a:r>
            <a:r>
              <a:rPr lang="en-US" sz="3200" i="1" dirty="0">
                <a:solidFill>
                  <a:schemeClr val="bg1"/>
                </a:solidFill>
                <a:latin typeface="Comic Sans MS" pitchFamily="66" charset="0"/>
              </a:rPr>
              <a:t> </a:t>
            </a:r>
            <a:r>
              <a:rPr lang="en-US" sz="3200" i="1" dirty="0" err="1">
                <a:solidFill>
                  <a:schemeClr val="bg1"/>
                </a:solidFill>
                <a:latin typeface="Comic Sans MS" pitchFamily="66" charset="0"/>
              </a:rPr>
              <a:t>dalla</a:t>
            </a:r>
            <a:r>
              <a:rPr lang="en-US" sz="3200" i="1" dirty="0">
                <a:solidFill>
                  <a:schemeClr val="bg1"/>
                </a:solidFill>
                <a:latin typeface="Comic Sans MS" pitchFamily="66" charset="0"/>
              </a:rPr>
              <a:t> </a:t>
            </a:r>
            <a:r>
              <a:rPr lang="en-US" sz="3200" i="1" dirty="0" err="1">
                <a:solidFill>
                  <a:schemeClr val="bg1"/>
                </a:solidFill>
                <a:latin typeface="Comic Sans MS" pitchFamily="66" charset="0"/>
              </a:rPr>
              <a:t>logica</a:t>
            </a:r>
            <a:r>
              <a:rPr lang="en-US" sz="3200" i="1" dirty="0">
                <a:solidFill>
                  <a:schemeClr val="bg1"/>
                </a:solidFill>
                <a:latin typeface="Comic Sans MS" pitchFamily="66" charset="0"/>
              </a:rPr>
              <a:t> </a:t>
            </a:r>
          </a:p>
          <a:p>
            <a:pPr algn="ct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3200" i="1" dirty="0">
                <a:solidFill>
                  <a:schemeClr val="bg1"/>
                </a:solidFill>
                <a:latin typeface="Comic Sans MS" pitchFamily="66" charset="0"/>
              </a:rPr>
              <a:t>"Io </a:t>
            </a:r>
            <a:r>
              <a:rPr lang="en-US" sz="3200" i="1" dirty="0" err="1">
                <a:solidFill>
                  <a:schemeClr val="bg1"/>
                </a:solidFill>
                <a:latin typeface="Comic Sans MS" pitchFamily="66" charset="0"/>
              </a:rPr>
              <a:t>vinco</a:t>
            </a:r>
            <a:r>
              <a:rPr lang="en-US" sz="3200" i="1" dirty="0">
                <a:solidFill>
                  <a:schemeClr val="bg1"/>
                </a:solidFill>
                <a:latin typeface="Comic Sans MS" pitchFamily="66" charset="0"/>
              </a:rPr>
              <a:t>- </a:t>
            </a:r>
            <a:r>
              <a:rPr lang="en-US" sz="3200" i="1" dirty="0" err="1">
                <a:solidFill>
                  <a:schemeClr val="bg1"/>
                </a:solidFill>
                <a:latin typeface="Comic Sans MS" pitchFamily="66" charset="0"/>
              </a:rPr>
              <a:t>tu</a:t>
            </a:r>
            <a:r>
              <a:rPr lang="en-US" sz="3200" i="1" dirty="0">
                <a:solidFill>
                  <a:schemeClr val="bg1"/>
                </a:solidFill>
                <a:latin typeface="Comic Sans MS" pitchFamily="66" charset="0"/>
              </a:rPr>
              <a:t> </a:t>
            </a:r>
            <a:r>
              <a:rPr lang="en-US" sz="3200" i="1" dirty="0" err="1">
                <a:solidFill>
                  <a:schemeClr val="bg1"/>
                </a:solidFill>
                <a:latin typeface="Comic Sans MS" pitchFamily="66" charset="0"/>
              </a:rPr>
              <a:t>perdi</a:t>
            </a:r>
            <a:r>
              <a:rPr lang="en-US" sz="3200" i="1" dirty="0">
                <a:solidFill>
                  <a:schemeClr val="bg1"/>
                </a:solidFill>
                <a:latin typeface="Comic Sans MS" pitchFamily="66" charset="0"/>
              </a:rPr>
              <a:t>" </a:t>
            </a:r>
            <a:r>
              <a:rPr lang="en-US" sz="3200" i="1" dirty="0" err="1">
                <a:solidFill>
                  <a:schemeClr val="bg1"/>
                </a:solidFill>
                <a:latin typeface="Comic Sans MS" pitchFamily="66" charset="0"/>
              </a:rPr>
              <a:t>ci</a:t>
            </a:r>
            <a:r>
              <a:rPr lang="en-US" sz="3200" i="1" dirty="0">
                <a:solidFill>
                  <a:schemeClr val="bg1"/>
                </a:solidFill>
                <a:latin typeface="Comic Sans MS" pitchFamily="66" charset="0"/>
              </a:rPr>
              <a:t> </a:t>
            </a:r>
            <a:r>
              <a:rPr lang="en-US" sz="3200" i="1" dirty="0" err="1">
                <a:solidFill>
                  <a:schemeClr val="bg1"/>
                </a:solidFill>
                <a:latin typeface="Comic Sans MS" pitchFamily="66" charset="0"/>
              </a:rPr>
              <a:t>si</a:t>
            </a:r>
            <a:r>
              <a:rPr lang="en-US" sz="3200" i="1" dirty="0">
                <a:solidFill>
                  <a:schemeClr val="bg1"/>
                </a:solidFill>
                <a:latin typeface="Comic Sans MS" pitchFamily="66" charset="0"/>
              </a:rPr>
              <a:t> </a:t>
            </a:r>
            <a:r>
              <a:rPr lang="en-US" sz="3200" i="1" dirty="0" err="1">
                <a:solidFill>
                  <a:schemeClr val="bg1"/>
                </a:solidFill>
                <a:latin typeface="Comic Sans MS" pitchFamily="66" charset="0"/>
              </a:rPr>
              <a:t>confronta</a:t>
            </a:r>
            <a:r>
              <a:rPr lang="en-US" sz="3200" i="1" dirty="0">
                <a:solidFill>
                  <a:schemeClr val="bg1"/>
                </a:solidFill>
                <a:latin typeface="Comic Sans MS" pitchFamily="66" charset="0"/>
              </a:rPr>
              <a:t> sui </a:t>
            </a:r>
            <a:r>
              <a:rPr lang="en-US" sz="3200" i="1" dirty="0" err="1">
                <a:solidFill>
                  <a:schemeClr val="bg1"/>
                </a:solidFill>
                <a:latin typeface="Comic Sans MS" pitchFamily="66" charset="0"/>
              </a:rPr>
              <a:t>bisogni</a:t>
            </a:r>
            <a:r>
              <a:rPr lang="en-US" sz="3200" i="1" dirty="0">
                <a:solidFill>
                  <a:schemeClr val="bg1"/>
                </a:solidFill>
                <a:latin typeface="Comic Sans MS" pitchFamily="66" charset="0"/>
              </a:rPr>
              <a:t> </a:t>
            </a:r>
            <a:r>
              <a:rPr lang="en-US" sz="3200" i="1" dirty="0" err="1">
                <a:solidFill>
                  <a:schemeClr val="bg1"/>
                </a:solidFill>
                <a:latin typeface="Comic Sans MS" pitchFamily="66" charset="0"/>
              </a:rPr>
              <a:t>reciproci</a:t>
            </a:r>
            <a:r>
              <a:rPr lang="en-US" sz="3200" i="1" dirty="0">
                <a:solidFill>
                  <a:schemeClr val="bg1"/>
                </a:solidFill>
                <a:latin typeface="Comic Sans MS" pitchFamily="66" charset="0"/>
              </a:rPr>
              <a:t>.</a:t>
            </a:r>
          </a:p>
          <a:p>
            <a:pPr algn="ct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en-US" sz="3200" i="1" dirty="0">
              <a:solidFill>
                <a:schemeClr val="bg1"/>
              </a:solidFill>
              <a:latin typeface="Comic Sans MS" pitchFamily="66" charset="0"/>
            </a:endParaRPr>
          </a:p>
          <a:p>
            <a:pPr algn="ct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3200" i="1" dirty="0" err="1">
                <a:solidFill>
                  <a:schemeClr val="bg1"/>
                </a:solidFill>
                <a:latin typeface="Comic Sans MS" pitchFamily="66" charset="0"/>
              </a:rPr>
              <a:t>Sì</a:t>
            </a:r>
            <a:r>
              <a:rPr lang="en-US" sz="3200" i="1" dirty="0">
                <a:solidFill>
                  <a:schemeClr val="bg1"/>
                </a:solidFill>
                <a:latin typeface="Comic Sans MS" pitchFamily="66" charset="0"/>
              </a:rPr>
              <a:t>, ma come?</a:t>
            </a:r>
            <a:r>
              <a:rPr lang="en-US" sz="2600" i="1" dirty="0"/>
              <a:t/>
            </a:r>
            <a:br>
              <a:rPr lang="en-US" sz="2600" i="1" dirty="0"/>
            </a:br>
            <a:endParaRPr lang="en-US" sz="2600" i="1" dirty="0"/>
          </a:p>
        </p:txBody>
      </p:sp>
      <p:pic>
        <p:nvPicPr>
          <p:cNvPr id="14342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388" y="2349500"/>
            <a:ext cx="4355195" cy="316773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8" name="Text Box 3"/>
          <p:cNvSpPr txBox="1">
            <a:spLocks noChangeArrowheads="1"/>
          </p:cNvSpPr>
          <p:nvPr/>
        </p:nvSpPr>
        <p:spPr bwMode="auto">
          <a:xfrm>
            <a:off x="1115616" y="1124744"/>
            <a:ext cx="7559675" cy="79208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5000" rIns="90000" bIns="45000"/>
          <a:lstStyle/>
          <a:p>
            <a:pPr algn="ct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3200" b="1" dirty="0">
                <a:solidFill>
                  <a:schemeClr val="bg1"/>
                </a:solidFill>
              </a:rPr>
              <a:t>METODO </a:t>
            </a:r>
            <a:r>
              <a:rPr lang="en-US" sz="3200" b="1" dirty="0" smtClean="0">
                <a:solidFill>
                  <a:schemeClr val="bg1"/>
                </a:solidFill>
              </a:rPr>
              <a:t>III</a:t>
            </a:r>
            <a:r>
              <a:rPr lang="en-US" sz="2600" b="1" dirty="0" smtClean="0"/>
              <a:t>I</a:t>
            </a:r>
            <a:r>
              <a:rPr lang="en-US" sz="2600" b="1" i="1" dirty="0"/>
              <a:t/>
            </a:r>
            <a:br>
              <a:rPr lang="en-US" sz="2600" b="1" i="1" dirty="0"/>
            </a:br>
            <a:endParaRPr lang="en-US" sz="2600" b="1" i="1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7" dur="2000"/>
                                        <p:tgtEl>
                                          <p:spTgt spid="143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12" dur="2000"/>
                                        <p:tgtEl>
                                          <p:spTgt spid="143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17" dur="2000"/>
                                        <p:tgtEl>
                                          <p:spTgt spid="143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22" dur="2000"/>
                                        <p:tgtEl>
                                          <p:spTgt spid="143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27" dur="2000"/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32" dur="2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Risultati immagini per avete ragione tutti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908720" y="0"/>
            <a:ext cx="13035472" cy="6858000"/>
          </a:xfrm>
          <a:prstGeom prst="rect">
            <a:avLst/>
          </a:prstGeom>
          <a:noFill/>
        </p:spPr>
      </p:pic>
      <p:sp>
        <p:nvSpPr>
          <p:cNvPr id="5" name="CasellaDiTesto 4"/>
          <p:cNvSpPr txBox="1"/>
          <p:nvPr/>
        </p:nvSpPr>
        <p:spPr>
          <a:xfrm>
            <a:off x="899592" y="1484784"/>
            <a:ext cx="759684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3200" b="1" dirty="0" smtClean="0">
                <a:solidFill>
                  <a:srgbClr val="FF3300"/>
                </a:solidFill>
                <a:latin typeface="Comic Sans MS" pitchFamily="66" charset="0"/>
              </a:rPr>
              <a:t>2. Sostituisci </a:t>
            </a:r>
          </a:p>
          <a:p>
            <a:pPr algn="ctr"/>
            <a:r>
              <a:rPr lang="it-IT" sz="3200" b="1" dirty="0" smtClean="0">
                <a:solidFill>
                  <a:srgbClr val="FF3300"/>
                </a:solidFill>
                <a:latin typeface="Comic Sans MS" pitchFamily="66" charset="0"/>
              </a:rPr>
              <a:t>la visione “o </a:t>
            </a:r>
            <a:r>
              <a:rPr lang="it-IT" sz="3200" b="1" dirty="0" err="1" smtClean="0">
                <a:solidFill>
                  <a:srgbClr val="FF3300"/>
                </a:solidFill>
                <a:latin typeface="Comic Sans MS" pitchFamily="66" charset="0"/>
              </a:rPr>
              <a:t>questo…o</a:t>
            </a:r>
            <a:r>
              <a:rPr lang="it-IT" sz="3200" b="1" dirty="0" smtClean="0">
                <a:solidFill>
                  <a:srgbClr val="FF3300"/>
                </a:solidFill>
                <a:latin typeface="Comic Sans MS" pitchFamily="66" charset="0"/>
              </a:rPr>
              <a:t> quello” </a:t>
            </a:r>
          </a:p>
          <a:p>
            <a:pPr algn="ctr"/>
            <a:r>
              <a:rPr lang="it-IT" sz="3200" b="1" dirty="0" smtClean="0">
                <a:solidFill>
                  <a:srgbClr val="FF3300"/>
                </a:solidFill>
                <a:latin typeface="Comic Sans MS" pitchFamily="66" charset="0"/>
              </a:rPr>
              <a:t>alla visione “e </a:t>
            </a:r>
            <a:r>
              <a:rPr lang="it-IT" sz="3200" b="1" dirty="0" err="1" smtClean="0">
                <a:solidFill>
                  <a:srgbClr val="FF3300"/>
                </a:solidFill>
                <a:latin typeface="Comic Sans MS" pitchFamily="66" charset="0"/>
              </a:rPr>
              <a:t>questo…e</a:t>
            </a:r>
            <a:r>
              <a:rPr lang="it-IT" sz="3200" b="1" dirty="0" smtClean="0">
                <a:solidFill>
                  <a:srgbClr val="FF3300"/>
                </a:solidFill>
                <a:latin typeface="Comic Sans MS" pitchFamily="66" charset="0"/>
              </a:rPr>
              <a:t> quello”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1"/>
          <p:cNvSpPr txBox="1">
            <a:spLocks noChangeArrowheads="1"/>
          </p:cNvSpPr>
          <p:nvPr/>
        </p:nvSpPr>
        <p:spPr bwMode="auto">
          <a:xfrm>
            <a:off x="467544" y="332656"/>
            <a:ext cx="8459788" cy="6192688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000" tIns="46800" rIns="90000" bIns="46800" anchor="ctr"/>
          <a:lstStyle/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it-IT" sz="4400" dirty="0" smtClean="0">
                <a:solidFill>
                  <a:srgbClr val="FF6600"/>
                </a:solidFill>
                <a:latin typeface="Comic Sans MS" pitchFamily="66" charset="0"/>
              </a:rPr>
              <a:t>3. Ascolta </a:t>
            </a:r>
            <a:r>
              <a:rPr lang="it-IT" sz="4400" dirty="0">
                <a:solidFill>
                  <a:srgbClr val="FF6600"/>
                </a:solidFill>
                <a:latin typeface="Comic Sans MS" pitchFamily="66" charset="0"/>
              </a:rPr>
              <a:t>veramente.</a:t>
            </a:r>
            <a:r>
              <a:rPr lang="en-US" sz="3200" dirty="0">
                <a:solidFill>
                  <a:srgbClr val="FF6600"/>
                </a:solidFill>
                <a:latin typeface="Comic Sans MS" pitchFamily="66" charset="0"/>
              </a:rPr>
              <a:t> </a:t>
            </a:r>
            <a:r>
              <a:rPr lang="en-US" sz="3200" dirty="0">
                <a:solidFill>
                  <a:schemeClr val="bg1"/>
                </a:solidFill>
                <a:latin typeface="Comic Sans MS" pitchFamily="66" charset="0"/>
              </a:rPr>
              <a:t/>
            </a:r>
            <a:br>
              <a:rPr lang="en-US" sz="3200" dirty="0">
                <a:solidFill>
                  <a:schemeClr val="bg1"/>
                </a:solidFill>
                <a:latin typeface="Comic Sans MS" pitchFamily="66" charset="0"/>
              </a:rPr>
            </a:br>
            <a:r>
              <a:rPr lang="en-US" sz="4000" dirty="0" err="1">
                <a:solidFill>
                  <a:schemeClr val="bg1"/>
                </a:solidFill>
                <a:latin typeface="Comic Sans MS" pitchFamily="66" charset="0"/>
              </a:rPr>
              <a:t>Prenditi</a:t>
            </a:r>
            <a:r>
              <a:rPr lang="en-US" sz="4000" dirty="0">
                <a:solidFill>
                  <a:schemeClr val="bg1"/>
                </a:solidFill>
                <a:latin typeface="Comic Sans MS" pitchFamily="66" charset="0"/>
              </a:rPr>
              <a:t> </a:t>
            </a:r>
            <a:r>
              <a:rPr lang="en-US" sz="4000" dirty="0" err="1">
                <a:solidFill>
                  <a:schemeClr val="bg1"/>
                </a:solidFill>
                <a:latin typeface="Comic Sans MS" pitchFamily="66" charset="0"/>
              </a:rPr>
              <a:t>il</a:t>
            </a:r>
            <a:r>
              <a:rPr lang="en-US" sz="4000" dirty="0">
                <a:solidFill>
                  <a:schemeClr val="bg1"/>
                </a:solidFill>
                <a:latin typeface="Comic Sans MS" pitchFamily="66" charset="0"/>
              </a:rPr>
              <a:t> tempo per </a:t>
            </a:r>
            <a:r>
              <a:rPr lang="en-US" sz="4000" dirty="0" err="1">
                <a:solidFill>
                  <a:schemeClr val="bg1"/>
                </a:solidFill>
                <a:latin typeface="Comic Sans MS" pitchFamily="66" charset="0"/>
              </a:rPr>
              <a:t>ascoltare</a:t>
            </a:r>
            <a:r>
              <a:rPr lang="en-US" sz="4000" dirty="0">
                <a:solidFill>
                  <a:schemeClr val="bg1"/>
                </a:solidFill>
                <a:latin typeface="Comic Sans MS" pitchFamily="66" charset="0"/>
              </a:rPr>
              <a:t>.</a:t>
            </a:r>
            <a:br>
              <a:rPr lang="en-US" sz="4000" dirty="0">
                <a:solidFill>
                  <a:schemeClr val="bg1"/>
                </a:solidFill>
                <a:latin typeface="Comic Sans MS" pitchFamily="66" charset="0"/>
              </a:rPr>
            </a:br>
            <a:r>
              <a:rPr lang="en-US" sz="4000" dirty="0">
                <a:solidFill>
                  <a:schemeClr val="bg1"/>
                </a:solidFill>
                <a:latin typeface="Comic Sans MS" pitchFamily="66" charset="0"/>
              </a:rPr>
              <a:t>Dare tempo </a:t>
            </a:r>
            <a:r>
              <a:rPr lang="en-US" sz="4000" dirty="0" err="1">
                <a:solidFill>
                  <a:schemeClr val="bg1"/>
                </a:solidFill>
                <a:latin typeface="Comic Sans MS" pitchFamily="66" charset="0"/>
              </a:rPr>
              <a:t>alla</a:t>
            </a:r>
            <a:r>
              <a:rPr lang="en-US" sz="4000" dirty="0">
                <a:solidFill>
                  <a:schemeClr val="bg1"/>
                </a:solidFill>
                <a:latin typeface="Comic Sans MS" pitchFamily="66" charset="0"/>
              </a:rPr>
              <a:t> </a:t>
            </a:r>
            <a:r>
              <a:rPr lang="en-US" sz="4000" dirty="0" err="1">
                <a:solidFill>
                  <a:schemeClr val="bg1"/>
                </a:solidFill>
                <a:latin typeface="Comic Sans MS" pitchFamily="66" charset="0"/>
              </a:rPr>
              <a:t>comunicazione</a:t>
            </a:r>
            <a:r>
              <a:rPr lang="en-US" sz="4000" dirty="0">
                <a:solidFill>
                  <a:schemeClr val="bg1"/>
                </a:solidFill>
                <a:latin typeface="Comic Sans MS" pitchFamily="66" charset="0"/>
              </a:rPr>
              <a:t> </a:t>
            </a:r>
            <a:r>
              <a:rPr lang="en-US" sz="4000" dirty="0" err="1">
                <a:solidFill>
                  <a:schemeClr val="bg1"/>
                </a:solidFill>
                <a:latin typeface="Comic Sans MS" pitchFamily="66" charset="0"/>
              </a:rPr>
              <a:t>significa</a:t>
            </a:r>
            <a:r>
              <a:rPr lang="en-US" sz="4000" dirty="0">
                <a:solidFill>
                  <a:schemeClr val="bg1"/>
                </a:solidFill>
                <a:latin typeface="Comic Sans MS" pitchFamily="66" charset="0"/>
              </a:rPr>
              <a:t> </a:t>
            </a:r>
            <a:r>
              <a:rPr lang="en-US" sz="4000" dirty="0" err="1">
                <a:solidFill>
                  <a:schemeClr val="bg1"/>
                </a:solidFill>
                <a:latin typeface="Comic Sans MS" pitchFamily="66" charset="0"/>
              </a:rPr>
              <a:t>comunicare</a:t>
            </a:r>
            <a:r>
              <a:rPr lang="en-US" sz="4000" dirty="0">
                <a:solidFill>
                  <a:schemeClr val="bg1"/>
                </a:solidFill>
                <a:latin typeface="Comic Sans MS" pitchFamily="66" charset="0"/>
              </a:rPr>
              <a:t> </a:t>
            </a:r>
            <a:r>
              <a:rPr lang="en-US" sz="4000" dirty="0">
                <a:solidFill>
                  <a:srgbClr val="FF6600"/>
                </a:solidFill>
                <a:latin typeface="Comic Sans MS" pitchFamily="66" charset="0"/>
              </a:rPr>
              <a:t>CURA!</a:t>
            </a:r>
            <a:r>
              <a:rPr lang="en-US" sz="4000" dirty="0">
                <a:solidFill>
                  <a:schemeClr val="bg1"/>
                </a:solidFill>
                <a:latin typeface="Comic Sans MS" pitchFamily="66" charset="0"/>
              </a:rPr>
              <a:t/>
            </a:r>
            <a:br>
              <a:rPr lang="en-US" sz="4000" dirty="0">
                <a:solidFill>
                  <a:schemeClr val="bg1"/>
                </a:solidFill>
                <a:latin typeface="Comic Sans MS" pitchFamily="66" charset="0"/>
              </a:rPr>
            </a:br>
            <a:r>
              <a:rPr lang="en-US" sz="4000" dirty="0" err="1">
                <a:solidFill>
                  <a:schemeClr val="bg1"/>
                </a:solidFill>
                <a:latin typeface="Comic Sans MS" pitchFamily="66" charset="0"/>
              </a:rPr>
              <a:t>Ascoltare</a:t>
            </a:r>
            <a:r>
              <a:rPr lang="en-US" sz="4000" dirty="0">
                <a:solidFill>
                  <a:schemeClr val="bg1"/>
                </a:solidFill>
                <a:latin typeface="Comic Sans MS" pitchFamily="66" charset="0"/>
              </a:rPr>
              <a:t> non </a:t>
            </a:r>
            <a:r>
              <a:rPr lang="en-US" sz="4000" dirty="0" err="1">
                <a:solidFill>
                  <a:schemeClr val="bg1"/>
                </a:solidFill>
                <a:latin typeface="Comic Sans MS" pitchFamily="66" charset="0"/>
              </a:rPr>
              <a:t>significa</a:t>
            </a:r>
            <a:r>
              <a:rPr lang="en-US" sz="4000" dirty="0">
                <a:solidFill>
                  <a:schemeClr val="bg1"/>
                </a:solidFill>
                <a:latin typeface="Comic Sans MS" pitchFamily="66" charset="0"/>
              </a:rPr>
              <a:t> </a:t>
            </a:r>
            <a:r>
              <a:rPr lang="en-US" sz="4000" dirty="0" err="1">
                <a:solidFill>
                  <a:schemeClr val="bg1"/>
                </a:solidFill>
                <a:latin typeface="Comic Sans MS" pitchFamily="66" charset="0"/>
              </a:rPr>
              <a:t>ascoltare</a:t>
            </a:r>
            <a:r>
              <a:rPr lang="en-US" sz="4000" dirty="0">
                <a:solidFill>
                  <a:schemeClr val="bg1"/>
                </a:solidFill>
                <a:latin typeface="Comic Sans MS" pitchFamily="66" charset="0"/>
              </a:rPr>
              <a:t> le parole ma le </a:t>
            </a:r>
            <a:r>
              <a:rPr lang="en-US" sz="4000" dirty="0" err="1">
                <a:solidFill>
                  <a:srgbClr val="FF6600"/>
                </a:solidFill>
                <a:latin typeface="Comic Sans MS" pitchFamily="66" charset="0"/>
              </a:rPr>
              <a:t>emozioni</a:t>
            </a:r>
            <a:r>
              <a:rPr lang="en-US" sz="4000" dirty="0">
                <a:solidFill>
                  <a:schemeClr val="bg1"/>
                </a:solidFill>
                <a:latin typeface="Comic Sans MS" pitchFamily="66" charset="0"/>
              </a:rPr>
              <a:t> sotto le parole.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7" descr="Risultati immagini per conflitt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" y="0"/>
            <a:ext cx="9324529" cy="6887970"/>
          </a:xfrm>
          <a:prstGeom prst="rect">
            <a:avLst/>
          </a:prstGeom>
          <a:noFill/>
        </p:spPr>
      </p:pic>
      <p:sp>
        <p:nvSpPr>
          <p:cNvPr id="6" name="CasellaDiTesto 5"/>
          <p:cNvSpPr txBox="1"/>
          <p:nvPr/>
        </p:nvSpPr>
        <p:spPr>
          <a:xfrm>
            <a:off x="827584" y="872716"/>
            <a:ext cx="759684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3200" b="1" dirty="0">
                <a:solidFill>
                  <a:srgbClr val="FF6600"/>
                </a:solidFill>
                <a:latin typeface="Comic Sans MS" pitchFamily="66" charset="0"/>
              </a:rPr>
              <a:t>4</a:t>
            </a:r>
            <a:r>
              <a:rPr lang="it-IT" sz="3200" b="1" dirty="0" smtClean="0">
                <a:solidFill>
                  <a:srgbClr val="FF6600"/>
                </a:solidFill>
                <a:latin typeface="Comic Sans MS" pitchFamily="66" charset="0"/>
              </a:rPr>
              <a:t>. Metti a fuoco gli INTERESSI, non le POSIZIONI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Text Box 1"/>
          <p:cNvSpPr txBox="1">
            <a:spLocks noChangeArrowheads="1"/>
          </p:cNvSpPr>
          <p:nvPr/>
        </p:nvSpPr>
        <p:spPr bwMode="auto">
          <a:xfrm>
            <a:off x="4211960" y="476672"/>
            <a:ext cx="4932040" cy="3744838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000" tIns="46800" rIns="90000" bIns="46800" anchor="ctr"/>
          <a:lstStyle/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it-IT" sz="3600" b="1" dirty="0" smtClean="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5. Usa </a:t>
            </a:r>
            <a:r>
              <a:rPr lang="it-IT" sz="3600" b="1" dirty="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il linguaggio dell'accettazione.</a:t>
            </a:r>
            <a:r>
              <a:rPr lang="en-US" sz="2600" dirty="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 </a:t>
            </a:r>
            <a:r>
              <a:rPr lang="en-US" sz="2600" dirty="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/>
            </a:r>
            <a:br>
              <a:rPr lang="en-US" sz="2600" dirty="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</a:br>
            <a:r>
              <a:rPr lang="en-US" sz="3200" dirty="0">
                <a:solidFill>
                  <a:schemeClr val="bg1"/>
                </a:solidFill>
                <a:latin typeface="Comic Sans MS" pitchFamily="66" charset="0"/>
              </a:rPr>
              <a:t/>
            </a:r>
            <a:br>
              <a:rPr lang="en-US" sz="3200" dirty="0">
                <a:solidFill>
                  <a:schemeClr val="bg1"/>
                </a:solidFill>
                <a:latin typeface="Comic Sans MS" pitchFamily="66" charset="0"/>
              </a:rPr>
            </a:br>
            <a:r>
              <a:rPr lang="it-IT" sz="3200" dirty="0">
                <a:solidFill>
                  <a:schemeClr val="bg1"/>
                </a:solidFill>
                <a:latin typeface="Comic Sans MS" pitchFamily="66" charset="0"/>
              </a:rPr>
              <a:t>Falsa credenza: Accettare un figlio così com’è significa che non cambierà mai!</a:t>
            </a:r>
            <a:r>
              <a:rPr lang="it-IT" sz="3200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/>
            </a:r>
            <a:br>
              <a:rPr lang="it-IT" sz="3200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</a:br>
            <a:endParaRPr lang="it-IT" sz="3200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omic Sans MS" pitchFamily="66" charset="0"/>
            </a:endParaRPr>
          </a:p>
        </p:txBody>
      </p:sp>
      <p:pic>
        <p:nvPicPr>
          <p:cNvPr id="3481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4248596" cy="3373229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4" name="CasellaDiTesto 3"/>
          <p:cNvSpPr txBox="1"/>
          <p:nvPr/>
        </p:nvSpPr>
        <p:spPr>
          <a:xfrm>
            <a:off x="323528" y="4005064"/>
            <a:ext cx="8677275" cy="252376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it-IT" sz="2800" dirty="0">
                <a:solidFill>
                  <a:schemeClr val="bg1"/>
                </a:solidFill>
                <a:latin typeface="Comic Sans MS" pitchFamily="66" charset="0"/>
              </a:rPr>
              <a:t>Quando una persona sente di essere accettata per quella che è, si sente libera di prendere in considerazione un possibile cambiamento, di pensare a una possibile crescita, a cosa vorrebbe diventare, a come realizzare il proprio potenziale.</a:t>
            </a:r>
            <a:r>
              <a:rPr lang="it-IT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/>
            </a:r>
            <a:br>
              <a:rPr lang="it-IT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</a:br>
            <a:endParaRPr lang="it-IT" sz="16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7" dur="2000"/>
                                        <p:tgtEl>
                                          <p:spTgt spid="348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12" dur="2000"/>
                                        <p:tgtEl>
                                          <p:spTgt spid="348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La gestione creativa dei conflitti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La gestione creativa dei conflitti</Template>
  <TotalTime>0</TotalTime>
  <Words>356</Words>
  <Application>Microsoft Office PowerPoint</Application>
  <PresentationFormat>Presentazione su schermo (4:3)</PresentationFormat>
  <Paragraphs>45</Paragraphs>
  <Slides>16</Slides>
  <Notes>6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16</vt:i4>
      </vt:variant>
    </vt:vector>
  </HeadingPairs>
  <TitlesOfParts>
    <vt:vector size="17" baseType="lpstr">
      <vt:lpstr>La gestione creativa dei conflitti</vt:lpstr>
      <vt:lpstr>      La gestione creativa dei conflitti tra genitori e figli   CAP. I  Costruiamo la mappa :  c’è sempre una via d’uscita  CONFERENZA ATTIVA relatore: Dr. Andrea Picco </vt:lpstr>
      <vt:lpstr>Presentazione standard di PowerPoint</vt:lpstr>
      <vt:lpstr>I conflitti di bisogni</vt:lpstr>
      <vt:lpstr>I conflitti di bisogni </vt:lpstr>
      <vt:lpstr>I conflitti di bisogni 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7. Legittima le emozioni:  Es. Un dialogo fra padre e figlio 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 La gestione creativa dei conflitti tra genitori e figli   CAP. I  Costruiamo la mappa :  c’è sempre una via d’uscita  CONFERENZA ATTIVA relatore: Dr. Andrea Picco </dc:title>
  <dc:creator>Giampietro</dc:creator>
  <cp:lastModifiedBy>Giampietro</cp:lastModifiedBy>
  <cp:revision>1</cp:revision>
  <dcterms:created xsi:type="dcterms:W3CDTF">2016-11-25T20:09:37Z</dcterms:created>
  <dcterms:modified xsi:type="dcterms:W3CDTF">2016-11-25T20:10:13Z</dcterms:modified>
</cp:coreProperties>
</file>