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77" r:id="rId5"/>
    <p:sldId id="278" r:id="rId6"/>
    <p:sldId id="267" r:id="rId7"/>
    <p:sldId id="270" r:id="rId8"/>
    <p:sldId id="271" r:id="rId9"/>
    <p:sldId id="279" r:id="rId10"/>
    <p:sldId id="273" r:id="rId11"/>
    <p:sldId id="287" r:id="rId12"/>
    <p:sldId id="290" r:id="rId13"/>
    <p:sldId id="282" r:id="rId14"/>
    <p:sldId id="283" r:id="rId15"/>
    <p:sldId id="298" r:id="rId16"/>
    <p:sldId id="29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6" autoAdjust="0"/>
    <p:restoredTop sz="94660"/>
  </p:normalViewPr>
  <p:slideViewPr>
    <p:cSldViewPr>
      <p:cViewPr>
        <p:scale>
          <a:sx n="50" d="100"/>
          <a:sy n="50" d="100"/>
        </p:scale>
        <p:origin x="-85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83D9D-5F32-4225-B7B9-C401A577F04A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24A08-16B6-4B96-B7CE-FBB1127B071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74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ACF55A8-E343-4C2E-A952-E2F4B0975A71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FC95A3-187C-4648-B081-6F79787FB90C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453FEF0-7C57-4967-BCB3-EB125C233A2C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278F9F-4DE4-4D4C-87E4-12010ECAC961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ln/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7FBDDF9-0BBA-44D5-B767-A6C8F290F373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5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95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C97D79E-ADD2-4681-8EF2-3583D01D893D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54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ln/>
        </p:spPr>
      </p:sp>
      <p:sp>
        <p:nvSpPr>
          <p:cNvPr id="1054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590AD-3C6E-405A-8C90-ED045082ED9B}" type="datetimeFigureOut">
              <a:rPr lang="it-IT" smtClean="0"/>
              <a:pPr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30A9-4BF6-4A4D-81A5-5520E68B2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900" b="1" dirty="0"/>
              <a:t> </a:t>
            </a:r>
            <a:r>
              <a:rPr lang="it-IT" sz="6000" b="1" dirty="0">
                <a:solidFill>
                  <a:srgbClr val="FF6600"/>
                </a:solidFill>
              </a:rPr>
              <a:t>La gestione creativa dei conflitti tra genitori e figli </a:t>
            </a:r>
            <a:r>
              <a:rPr lang="it-IT" sz="6000" b="1" dirty="0" smtClean="0">
                <a:solidFill>
                  <a:srgbClr val="FF6600"/>
                </a:solidFill>
              </a:rPr>
              <a:t/>
            </a:r>
            <a:br>
              <a:rPr lang="it-IT" sz="6000" b="1" dirty="0" smtClean="0">
                <a:solidFill>
                  <a:srgbClr val="FF6600"/>
                </a:solidFill>
              </a:rPr>
            </a:br>
            <a:r>
              <a:rPr lang="it-IT" sz="6000" b="1" dirty="0" smtClean="0">
                <a:solidFill>
                  <a:srgbClr val="FF6600"/>
                </a:solidFill>
              </a:rPr>
              <a:t> </a:t>
            </a:r>
            <a:r>
              <a:rPr lang="it-IT" sz="6000" b="1" dirty="0">
                <a:solidFill>
                  <a:srgbClr val="FF6600"/>
                </a:solidFill>
              </a:rPr>
              <a:t>CAP. I</a:t>
            </a:r>
            <a:r>
              <a:rPr lang="it-IT" sz="4900" dirty="0">
                <a:solidFill>
                  <a:srgbClr val="FF6600"/>
                </a:solidFill>
              </a:rPr>
              <a:t/>
            </a:r>
            <a:br>
              <a:rPr lang="it-IT" sz="4900" dirty="0">
                <a:solidFill>
                  <a:srgbClr val="FF6600"/>
                </a:solidFill>
              </a:rPr>
            </a:br>
            <a:r>
              <a:rPr lang="it-IT" dirty="0"/>
              <a:t/>
            </a:r>
            <a:br>
              <a:rPr lang="it-IT" dirty="0"/>
            </a:br>
            <a:r>
              <a:rPr lang="it-IT" sz="36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Costruiamo </a:t>
            </a:r>
            <a:r>
              <a:rPr lang="it-IT" sz="3600" b="1" i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la mappa : </a:t>
            </a:r>
            <a:r>
              <a:rPr lang="it-IT" sz="36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6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6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c’è </a:t>
            </a:r>
            <a:r>
              <a:rPr lang="it-IT" sz="3600" b="1" i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sempre una via </a:t>
            </a:r>
            <a:r>
              <a:rPr lang="it-IT" sz="36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d’uscita</a:t>
            </a:r>
            <a:r>
              <a:rPr lang="it-IT" sz="49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49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</a:br>
            <a:r>
              <a:rPr lang="it-IT" sz="49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49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2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CONFERENZA ATTIVA</a:t>
            </a:r>
            <a:r>
              <a:rPr lang="it-IT" sz="31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1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1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relatore: Dr. Andrea Picco</a:t>
            </a:r>
            <a:br>
              <a:rPr lang="it-IT" sz="31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</a:br>
            <a:endParaRPr lang="it-IT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23528" y="2348880"/>
            <a:ext cx="8459788" cy="122413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FF9933"/>
                </a:solidFill>
                <a:latin typeface="Comic Sans MS" pitchFamily="66" charset="0"/>
              </a:rPr>
              <a:t>6. Usa </a:t>
            </a:r>
            <a:r>
              <a:rPr lang="it-IT" sz="3600" b="1" dirty="0">
                <a:solidFill>
                  <a:srgbClr val="FF9933"/>
                </a:solidFill>
                <a:latin typeface="Comic Sans MS" pitchFamily="66" charset="0"/>
              </a:rPr>
              <a:t>l'ascolto </a:t>
            </a:r>
            <a:r>
              <a:rPr lang="it-IT" sz="3600" b="1" dirty="0" smtClean="0">
                <a:solidFill>
                  <a:srgbClr val="FF9933"/>
                </a:solidFill>
                <a:latin typeface="Comic Sans MS" pitchFamily="66" charset="0"/>
              </a:rPr>
              <a:t>attivo</a:t>
            </a:r>
            <a:r>
              <a:rPr lang="en-US" sz="2600" b="1" dirty="0" smtClean="0">
                <a:solidFill>
                  <a:srgbClr val="FF9933"/>
                </a:solidFill>
                <a:latin typeface="Comic Sans MS" pitchFamily="66" charset="0"/>
              </a:rPr>
              <a:t> 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en-US" sz="2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4348163" y="1268413"/>
            <a:ext cx="184150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348880"/>
            <a:ext cx="7543800" cy="11303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4000" b="1" dirty="0" smtClean="0">
                <a:solidFill>
                  <a:srgbClr val="FF9933"/>
                </a:solidFill>
                <a:latin typeface="Comic Sans MS" pitchFamily="66" charset="0"/>
              </a:rPr>
              <a:t>7. Legittima le emozioni:</a:t>
            </a:r>
            <a:r>
              <a:rPr lang="it-IT" sz="3600" b="1" dirty="0" smtClean="0">
                <a:solidFill>
                  <a:srgbClr val="FF9933"/>
                </a:solidFill>
                <a:latin typeface="Comic Sans MS" pitchFamily="66" charset="0"/>
              </a:rPr>
              <a:t/>
            </a:r>
            <a:br>
              <a:rPr lang="it-IT" sz="3600" b="1" dirty="0" smtClean="0">
                <a:solidFill>
                  <a:srgbClr val="FF9933"/>
                </a:solidFill>
                <a:latin typeface="Comic Sans MS" pitchFamily="66" charset="0"/>
              </a:rPr>
            </a:br>
            <a:r>
              <a:rPr lang="it-IT" sz="3600" b="1" dirty="0" smtClean="0">
                <a:solidFill>
                  <a:srgbClr val="FF9933"/>
                </a:solidFill>
                <a:latin typeface="Comic Sans MS" pitchFamily="66" charset="0"/>
              </a:rPr>
              <a:t/>
            </a:r>
            <a:br>
              <a:rPr lang="it-IT" sz="3600" b="1" dirty="0" smtClean="0">
                <a:solidFill>
                  <a:srgbClr val="FF9933"/>
                </a:solidFill>
                <a:latin typeface="Comic Sans MS" pitchFamily="66" charset="0"/>
              </a:rPr>
            </a:br>
            <a:r>
              <a:rPr lang="it-IT" sz="3600" b="1" dirty="0" smtClean="0">
                <a:solidFill>
                  <a:srgbClr val="FF9933"/>
                </a:solidFill>
                <a:latin typeface="Comic Sans MS" pitchFamily="66" charset="0"/>
              </a:rPr>
              <a:t>Es. Un dialogo fra padre e figlio</a:t>
            </a:r>
            <a:r>
              <a:rPr lang="it-IT" sz="3200" b="1" dirty="0" smtClean="0">
                <a:solidFill>
                  <a:srgbClr val="FF9933"/>
                </a:solidFill>
                <a:latin typeface="Comic Sans MS" pitchFamily="66" charset="0"/>
              </a:rPr>
              <a:t/>
            </a:r>
            <a:br>
              <a:rPr lang="it-IT" sz="3200" b="1" dirty="0" smtClean="0">
                <a:solidFill>
                  <a:srgbClr val="FF9933"/>
                </a:solidFill>
                <a:latin typeface="Comic Sans MS" pitchFamily="66" charset="0"/>
              </a:rPr>
            </a:br>
            <a:endParaRPr lang="it-IT" sz="3200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23528" y="4725144"/>
            <a:ext cx="8388424" cy="1431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FF6600"/>
                </a:solidFill>
                <a:latin typeface="Comic Sans MS" pitchFamily="66" charset="0"/>
              </a:rPr>
              <a:t>8. </a:t>
            </a:r>
            <a:r>
              <a:rPr lang="it-IT" sz="3600" b="1" dirty="0">
                <a:solidFill>
                  <a:srgbClr val="FF6600"/>
                </a:solidFill>
                <a:latin typeface="Comic Sans MS" pitchFamily="66" charset="0"/>
              </a:rPr>
              <a:t>Come </a:t>
            </a:r>
            <a:r>
              <a:rPr lang="it-IT" sz="3600" dirty="0">
                <a:solidFill>
                  <a:schemeClr val="bg1"/>
                </a:solidFill>
                <a:latin typeface="Comic Sans MS" pitchFamily="66" charset="0"/>
              </a:rPr>
              <a:t>dici una cosa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dirty="0">
                <a:solidFill>
                  <a:schemeClr val="bg1"/>
                </a:solidFill>
                <a:latin typeface="Comic Sans MS" pitchFamily="66" charset="0"/>
              </a:rPr>
              <a:t>(anche con un gesto) è più importante di </a:t>
            </a:r>
            <a:r>
              <a:rPr lang="it-IT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cosa</a:t>
            </a:r>
            <a:r>
              <a:rPr lang="it-IT" sz="3600" b="1" dirty="0">
                <a:solidFill>
                  <a:srgbClr val="FF420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latin typeface="Comic Sans MS" pitchFamily="66" charset="0"/>
              </a:rPr>
              <a:t>dici!!!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84700" cy="4477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Risultati immagini per superare un mu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144000" cy="8283483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23528" y="3318570"/>
            <a:ext cx="385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Comic Sans MS" pitchFamily="66" charset="0"/>
              </a:rPr>
              <a:t>9</a:t>
            </a:r>
            <a:r>
              <a:rPr lang="it-IT" sz="3200" b="1" dirty="0" smtClean="0">
                <a:solidFill>
                  <a:schemeClr val="bg1"/>
                </a:solidFill>
                <a:latin typeface="Comic Sans MS" pitchFamily="66" charset="0"/>
              </a:rPr>
              <a:t>. Non puoi cambiare l’altro. Ma puoi creare le condizioni favorevoli per il superamento delle barriere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sultati immagini per chiedere perdo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40858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03040" y="486916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Comic Sans MS" pitchFamily="66" charset="0"/>
              </a:rPr>
              <a:t>10. Non aver paura di chiedere scusa.</a:t>
            </a: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Comic Sans MS" pitchFamily="66" charset="0"/>
              </a:rPr>
              <a:t>Sii sincero.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520" y="134076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  <a:t>“Il giorno in cui il bambino si rende conto che tutti gli adulti sono imperfetti, diventa un adolescente; il giorno in cui li perdona, diventa un adulto; il giorno che perdona se stesso diventa un saggio”</a:t>
            </a:r>
            <a:b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</a:br>
            <a: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  <a:t/>
            </a:r>
            <a:b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</a:br>
            <a:r>
              <a:rPr lang="it-IT" sz="3200" dirty="0" err="1" smtClean="0">
                <a:solidFill>
                  <a:srgbClr val="FF6600"/>
                </a:solidFill>
                <a:latin typeface="Comic Sans MS" pitchFamily="66" charset="0"/>
              </a:rPr>
              <a:t>Alden</a:t>
            </a:r>
            <a:r>
              <a:rPr lang="it-IT" sz="3200" dirty="0" smtClean="0">
                <a:solidFill>
                  <a:srgbClr val="FF6600"/>
                </a:solidFill>
                <a:latin typeface="Comic Sans MS" pitchFamily="66" charset="0"/>
              </a:rPr>
              <a:t> Albert </a:t>
            </a:r>
            <a:r>
              <a:rPr lang="it-IT" sz="3200" dirty="0" err="1" smtClean="0">
                <a:solidFill>
                  <a:srgbClr val="FF6600"/>
                </a:solidFill>
                <a:latin typeface="Comic Sans MS" pitchFamily="66" charset="0"/>
              </a:rPr>
              <a:t>Nowlan</a:t>
            </a:r>
            <a:endParaRPr lang="it-IT" sz="3200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520" y="62068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  <a:t>“Ogni conflitto tra me e i miei simili deriva dal fatto che non dico quello che penso e non faccio quello che dico”</a:t>
            </a:r>
            <a:b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</a:br>
            <a: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  <a:t/>
            </a:r>
            <a:br>
              <a:rPr lang="it-IT" sz="3200" i="1" dirty="0" smtClean="0">
                <a:solidFill>
                  <a:srgbClr val="FF6600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FF6600"/>
                </a:solidFill>
                <a:latin typeface="Comic Sans MS" pitchFamily="66" charset="0"/>
              </a:rPr>
              <a:t>Martin </a:t>
            </a:r>
            <a:r>
              <a:rPr lang="it-IT" sz="3200" dirty="0" err="1" smtClean="0">
                <a:solidFill>
                  <a:srgbClr val="FF6600"/>
                </a:solidFill>
                <a:latin typeface="Comic Sans MS" pitchFamily="66" charset="0"/>
              </a:rPr>
              <a:t>Buber</a:t>
            </a:r>
            <a:endParaRPr lang="it-IT" sz="3200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3040" y="3645024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6600"/>
                </a:solidFill>
                <a:latin typeface="Comic Sans MS" pitchFamily="66" charset="0"/>
              </a:rPr>
              <a:t>Grazie</a:t>
            </a:r>
          </a:p>
          <a:p>
            <a:pPr algn="ctr"/>
            <a:endParaRPr lang="it-IT" sz="3200" b="1" dirty="0">
              <a:solidFill>
                <a:srgbClr val="FF6600"/>
              </a:solidFill>
              <a:latin typeface="Comic Sans MS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FF6600"/>
                </a:solidFill>
                <a:latin typeface="Comic Sans MS" pitchFamily="66" charset="0"/>
              </a:rPr>
              <a:t>Andrea Picco</a:t>
            </a:r>
          </a:p>
          <a:p>
            <a:pPr algn="ctr"/>
            <a:endParaRPr lang="it-IT" sz="3200" b="1" dirty="0">
              <a:solidFill>
                <a:srgbClr val="FF6600"/>
              </a:solidFill>
              <a:latin typeface="Comic Sans MS" pitchFamily="66" charset="0"/>
            </a:endParaRPr>
          </a:p>
          <a:p>
            <a:pPr algn="ctr"/>
            <a:r>
              <a:rPr lang="it-IT" sz="3200" b="1" dirty="0" err="1" smtClean="0">
                <a:solidFill>
                  <a:srgbClr val="FF6600"/>
                </a:solidFill>
                <a:latin typeface="Comic Sans MS" pitchFamily="66" charset="0"/>
              </a:rPr>
              <a:t>…ci</a:t>
            </a:r>
            <a:r>
              <a:rPr lang="it-IT" sz="3200" b="1" dirty="0" smtClean="0">
                <a:solidFill>
                  <a:srgbClr val="FF6600"/>
                </a:solidFill>
                <a:latin typeface="Comic Sans MS" pitchFamily="66" charset="0"/>
              </a:rPr>
              <a:t> rivediamo mercoledì 16 novembre alle 20.30 per il CAP. 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13402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251520" y="836712"/>
            <a:ext cx="42844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Comic Sans MS" pitchFamily="66" charset="0"/>
              </a:rPr>
              <a:t>1.Definisci la tua idea di conflitto.</a:t>
            </a:r>
          </a:p>
          <a:p>
            <a:r>
              <a:rPr lang="it-IT" sz="4000" b="1" dirty="0" smtClean="0">
                <a:solidFill>
                  <a:schemeClr val="bg1"/>
                </a:solidFill>
                <a:latin typeface="Comic Sans MS" pitchFamily="66" charset="0"/>
              </a:rPr>
              <a:t>Definire un problema determina anche i tipi di soluzioni che ad esso puoi trovare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79712" y="0"/>
            <a:ext cx="5233987" cy="17399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FF6600"/>
                </a:solidFill>
                <a:latin typeface="Comic Sans MS" pitchFamily="66" charset="0"/>
              </a:rPr>
              <a:t>I conflitti di bisogni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536" y="5013176"/>
            <a:ext cx="8748464" cy="219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I genitori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ricorrono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al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potere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per far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rispettare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al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figlio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la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soluzione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che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ritengono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più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opportuna</a:t>
            </a:r>
            <a:r>
              <a:rPr lang="en-US" sz="2600" i="1" dirty="0">
                <a:solidFill>
                  <a:schemeClr val="bg1"/>
                </a:solidFill>
              </a:rPr>
              <a:t/>
            </a:r>
            <a:br>
              <a:rPr lang="en-US" sz="2600" i="1" dirty="0">
                <a:solidFill>
                  <a:schemeClr val="bg1"/>
                </a:solidFill>
              </a:rPr>
            </a:br>
            <a:endParaRPr lang="en-US" sz="2600" i="1" dirty="0">
              <a:solidFill>
                <a:schemeClr val="bg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528" y="1268760"/>
            <a:ext cx="828040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METODO I</a:t>
            </a:r>
            <a:r>
              <a:rPr lang="en-US" sz="2600" b="1" i="1" dirty="0">
                <a:solidFill>
                  <a:schemeClr val="bg1"/>
                </a:solidFill>
              </a:rPr>
              <a:t/>
            </a:r>
            <a:br>
              <a:rPr lang="en-US" sz="2600" b="1" i="1" dirty="0">
                <a:solidFill>
                  <a:schemeClr val="bg1"/>
                </a:solidFill>
              </a:rPr>
            </a:br>
            <a:endParaRPr lang="en-US" sz="2600" b="1" i="1" dirty="0">
              <a:solidFill>
                <a:schemeClr val="bg1"/>
              </a:solidFill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916832"/>
            <a:ext cx="3779838" cy="292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79712" y="332656"/>
            <a:ext cx="5233987" cy="17399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FF6600"/>
                </a:solidFill>
                <a:latin typeface="Comic Sans MS" pitchFamily="66" charset="0"/>
              </a:rPr>
              <a:t>I conflitti di bisogni</a:t>
            </a:r>
            <a:r>
              <a:rPr lang="it-IT" sz="3600" dirty="0" smtClean="0">
                <a:solidFill>
                  <a:srgbClr val="FF9933"/>
                </a:solidFill>
              </a:rPr>
              <a:t/>
            </a:r>
            <a:br>
              <a:rPr lang="it-IT" sz="3600" dirty="0" smtClean="0">
                <a:solidFill>
                  <a:srgbClr val="FF9933"/>
                </a:solidFill>
              </a:rPr>
            </a:br>
            <a:endParaRPr lang="it-IT" sz="3600" dirty="0" smtClean="0">
              <a:solidFill>
                <a:srgbClr val="FF9933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3213100"/>
            <a:ext cx="8785100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Il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genitore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cede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alle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richieste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per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paura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affrontare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conflitto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Questo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metodo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incoraggia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figli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usare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proprio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potere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per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vincere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spese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del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genitore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Spesso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figlio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sta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comunque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male e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genitore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prova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risentimento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e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ostilità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verso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Comic Sans MS" pitchFamily="66" charset="0"/>
              </a:rPr>
              <a:t>figlio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/a.</a:t>
            </a:r>
            <a:r>
              <a:rPr lang="en-US" sz="2600" i="1" dirty="0">
                <a:solidFill>
                  <a:schemeClr val="bg1"/>
                </a:solidFill>
              </a:rPr>
              <a:t/>
            </a:r>
            <a:br>
              <a:rPr lang="en-US" sz="2600" i="1" dirty="0">
                <a:solidFill>
                  <a:schemeClr val="bg1"/>
                </a:solidFill>
              </a:rPr>
            </a:br>
            <a:endParaRPr lang="en-US" sz="2600" i="1" dirty="0">
              <a:solidFill>
                <a:schemeClr val="bg1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536" y="1700808"/>
            <a:ext cx="828040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chemeClr val="bg1"/>
                </a:solidFill>
              </a:rPr>
              <a:t>METODO II </a:t>
            </a:r>
            <a:r>
              <a:rPr lang="en-US" sz="2600" b="1" dirty="0"/>
              <a:t>II</a:t>
            </a:r>
            <a:r>
              <a:rPr lang="en-US" sz="2600" b="1" i="1" dirty="0"/>
              <a:t/>
            </a:r>
            <a:br>
              <a:rPr lang="en-US" sz="2600" b="1" i="1" dirty="0"/>
            </a:br>
            <a:endParaRPr lang="en-US" sz="2600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79712" y="0"/>
            <a:ext cx="5233987" cy="17399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dirty="0" smtClean="0">
                <a:solidFill>
                  <a:srgbClr val="FF9933"/>
                </a:solidFill>
              </a:rPr>
              <a:t>I conflitti di bisogni</a:t>
            </a:r>
            <a:br>
              <a:rPr lang="it-IT" sz="3600" dirty="0" smtClean="0">
                <a:solidFill>
                  <a:srgbClr val="FF9933"/>
                </a:solidFill>
              </a:rPr>
            </a:br>
            <a:endParaRPr lang="it-IT" sz="3600" dirty="0" smtClean="0">
              <a:solidFill>
                <a:srgbClr val="FF9933"/>
              </a:solidFill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79388" y="4140200"/>
            <a:ext cx="8964612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i="1">
                <a:solidFill>
                  <a:srgbClr val="004586"/>
                </a:solidFill>
              </a:rPr>
              <a:t/>
            </a:r>
            <a:br>
              <a:rPr lang="en-US" sz="2600" i="1">
                <a:solidFill>
                  <a:srgbClr val="004586"/>
                </a:solidFill>
              </a:rPr>
            </a:br>
            <a:endParaRPr lang="en-US" sz="2600" i="1">
              <a:solidFill>
                <a:srgbClr val="004586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771775" y="2276475"/>
            <a:ext cx="7559675" cy="160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/>
              <a:t>METODO III</a:t>
            </a:r>
            <a:r>
              <a:rPr lang="en-US" sz="2600" b="1" i="1"/>
              <a:t/>
            </a:r>
            <a:br>
              <a:rPr lang="en-US" sz="2600" b="1" i="1"/>
            </a:br>
            <a:endParaRPr lang="en-US" sz="2600" b="1" i="1"/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179388" y="3779838"/>
            <a:ext cx="8964612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i="1">
                <a:solidFill>
                  <a:srgbClr val="004586"/>
                </a:solidFill>
              </a:rPr>
              <a:t/>
            </a:r>
            <a:br>
              <a:rPr lang="en-US" sz="2600" i="1">
                <a:solidFill>
                  <a:srgbClr val="004586"/>
                </a:solidFill>
              </a:rPr>
            </a:br>
            <a:endParaRPr lang="en-US" sz="2600" i="1">
              <a:solidFill>
                <a:srgbClr val="004586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64050" y="2348880"/>
            <a:ext cx="4679950" cy="309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Uscendo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dalla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logica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"Io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vinco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tu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perdi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"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ci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si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confronta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sui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bisogni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reciproci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200" i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i="1" dirty="0" err="1">
                <a:solidFill>
                  <a:schemeClr val="bg1"/>
                </a:solidFill>
                <a:latin typeface="Comic Sans MS" pitchFamily="66" charset="0"/>
              </a:rPr>
              <a:t>Sì</a:t>
            </a:r>
            <a:r>
              <a:rPr lang="en-US" sz="3200" i="1" dirty="0">
                <a:solidFill>
                  <a:schemeClr val="bg1"/>
                </a:solidFill>
                <a:latin typeface="Comic Sans MS" pitchFamily="66" charset="0"/>
              </a:rPr>
              <a:t>, ma come?</a:t>
            </a:r>
            <a:r>
              <a:rPr lang="en-US" sz="2600" i="1" dirty="0"/>
              <a:t/>
            </a:r>
            <a:br>
              <a:rPr lang="en-US" sz="2600" i="1" dirty="0"/>
            </a:br>
            <a:endParaRPr lang="en-US" sz="2600" i="1" dirty="0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349500"/>
            <a:ext cx="4355195" cy="3167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15616" y="1124744"/>
            <a:ext cx="7559675" cy="79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solidFill>
                  <a:schemeClr val="bg1"/>
                </a:solidFill>
              </a:rPr>
              <a:t>METODO </a:t>
            </a:r>
            <a:r>
              <a:rPr lang="en-US" sz="3200" b="1" dirty="0" smtClean="0">
                <a:solidFill>
                  <a:schemeClr val="bg1"/>
                </a:solidFill>
              </a:rPr>
              <a:t>III</a:t>
            </a:r>
            <a:r>
              <a:rPr lang="en-US" sz="2600" b="1" dirty="0" smtClean="0"/>
              <a:t>I</a:t>
            </a:r>
            <a:r>
              <a:rPr lang="en-US" sz="2600" b="1" i="1" dirty="0"/>
              <a:t/>
            </a:r>
            <a:br>
              <a:rPr lang="en-US" sz="2600" b="1" i="1" dirty="0"/>
            </a:br>
            <a:endParaRPr lang="en-US" sz="2600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isultati immagini per avete ragione tut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8720" y="0"/>
            <a:ext cx="13035472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899592" y="1484784"/>
            <a:ext cx="7596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3300"/>
                </a:solidFill>
                <a:latin typeface="Comic Sans MS" pitchFamily="66" charset="0"/>
              </a:rPr>
              <a:t>2. Sostituisci </a:t>
            </a:r>
          </a:p>
          <a:p>
            <a:pPr algn="ctr"/>
            <a:r>
              <a:rPr lang="it-IT" sz="3200" b="1" dirty="0" smtClean="0">
                <a:solidFill>
                  <a:srgbClr val="FF3300"/>
                </a:solidFill>
                <a:latin typeface="Comic Sans MS" pitchFamily="66" charset="0"/>
              </a:rPr>
              <a:t>la visione “o </a:t>
            </a:r>
            <a:r>
              <a:rPr lang="it-IT" sz="3200" b="1" dirty="0" err="1" smtClean="0">
                <a:solidFill>
                  <a:srgbClr val="FF3300"/>
                </a:solidFill>
                <a:latin typeface="Comic Sans MS" pitchFamily="66" charset="0"/>
              </a:rPr>
              <a:t>questo…o</a:t>
            </a:r>
            <a:r>
              <a:rPr lang="it-IT" sz="3200" b="1" dirty="0" smtClean="0">
                <a:solidFill>
                  <a:srgbClr val="FF3300"/>
                </a:solidFill>
                <a:latin typeface="Comic Sans MS" pitchFamily="66" charset="0"/>
              </a:rPr>
              <a:t> quello” </a:t>
            </a:r>
          </a:p>
          <a:p>
            <a:pPr algn="ctr"/>
            <a:r>
              <a:rPr lang="it-IT" sz="3200" b="1" dirty="0" smtClean="0">
                <a:solidFill>
                  <a:srgbClr val="FF3300"/>
                </a:solidFill>
                <a:latin typeface="Comic Sans MS" pitchFamily="66" charset="0"/>
              </a:rPr>
              <a:t>alla visione “e </a:t>
            </a:r>
            <a:r>
              <a:rPr lang="it-IT" sz="3200" b="1" dirty="0" err="1" smtClean="0">
                <a:solidFill>
                  <a:srgbClr val="FF3300"/>
                </a:solidFill>
                <a:latin typeface="Comic Sans MS" pitchFamily="66" charset="0"/>
              </a:rPr>
              <a:t>questo…e</a:t>
            </a:r>
            <a:r>
              <a:rPr lang="it-IT" sz="3200" b="1" dirty="0" smtClean="0">
                <a:solidFill>
                  <a:srgbClr val="FF3300"/>
                </a:solidFill>
                <a:latin typeface="Comic Sans MS" pitchFamily="66" charset="0"/>
              </a:rPr>
              <a:t> quello”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67544" y="332656"/>
            <a:ext cx="8459788" cy="6192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4400" dirty="0" smtClean="0">
                <a:solidFill>
                  <a:srgbClr val="FF6600"/>
                </a:solidFill>
                <a:latin typeface="Comic Sans MS" pitchFamily="66" charset="0"/>
              </a:rPr>
              <a:t>3. Ascolta </a:t>
            </a:r>
            <a:r>
              <a:rPr lang="it-IT" sz="4400" dirty="0">
                <a:solidFill>
                  <a:srgbClr val="FF6600"/>
                </a:solidFill>
                <a:latin typeface="Comic Sans MS" pitchFamily="66" charset="0"/>
              </a:rPr>
              <a:t>veramente.</a:t>
            </a:r>
            <a:r>
              <a:rPr lang="en-US" sz="3200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Prenditi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il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tempo per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ascoltare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.</a:t>
            </a:r>
            <a:br>
              <a:rPr lang="en-US" sz="40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Dare tempo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alla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comunicazione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significa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comunicare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>
                <a:solidFill>
                  <a:srgbClr val="FF6600"/>
                </a:solidFill>
                <a:latin typeface="Comic Sans MS" pitchFamily="66" charset="0"/>
              </a:rPr>
              <a:t>CURA!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Ascoltare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non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significa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ascoltare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le parole ma le </a:t>
            </a:r>
            <a:r>
              <a:rPr lang="en-US" sz="4000" dirty="0" err="1">
                <a:solidFill>
                  <a:srgbClr val="FF6600"/>
                </a:solidFill>
                <a:latin typeface="Comic Sans MS" pitchFamily="66" charset="0"/>
              </a:rPr>
              <a:t>emozioni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 sotto le parole.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Risultati immagini per conflit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324529" cy="688797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827584" y="872716"/>
            <a:ext cx="7596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6600"/>
                </a:solidFill>
                <a:latin typeface="Comic Sans MS" pitchFamily="66" charset="0"/>
              </a:rPr>
              <a:t>4</a:t>
            </a:r>
            <a:r>
              <a:rPr lang="it-IT" sz="3200" b="1" dirty="0" smtClean="0">
                <a:solidFill>
                  <a:srgbClr val="FF6600"/>
                </a:solidFill>
                <a:latin typeface="Comic Sans MS" pitchFamily="66" charset="0"/>
              </a:rPr>
              <a:t>. Metti a fuoco gli INTERESSI, non le POSIZIONI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211960" y="476672"/>
            <a:ext cx="4932040" cy="3744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5. Usa </a:t>
            </a:r>
            <a:r>
              <a:rPr lang="it-IT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il linguaggio dell'accettazione.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sz="3200" dirty="0">
                <a:solidFill>
                  <a:schemeClr val="bg1"/>
                </a:solidFill>
                <a:latin typeface="Comic Sans MS" pitchFamily="66" charset="0"/>
              </a:rPr>
              <a:t>Falsa credenza: Accettare un figlio così com’è significa che non cambierà mai!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it-IT" sz="3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48596" cy="33732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323528" y="4005064"/>
            <a:ext cx="8677275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chemeClr val="bg1"/>
                </a:solidFill>
                <a:latin typeface="Comic Sans MS" pitchFamily="66" charset="0"/>
              </a:rPr>
              <a:t>Quando una persona sente di essere accettata per quella che è, si sente libera di prendere in considerazione un possibile cambiamento, di pensare a una possibile crescita, a cosa vorrebbe diventare, a come realizzare il proprio potenziale.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it-IT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 gestione creativa dei conflit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 gestione creativa dei conflitti</Template>
  <TotalTime>0</TotalTime>
  <Words>356</Words>
  <Application>Microsoft Office PowerPoint</Application>
  <PresentationFormat>Presentazione su schermo (4:3)</PresentationFormat>
  <Paragraphs>45</Paragraphs>
  <Slides>16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La gestione creativa dei conflitti</vt:lpstr>
      <vt:lpstr>      La gestione creativa dei conflitti tra genitori e figli   CAP. I  Costruiamo la mappa :  c’è sempre una via d’uscita  CONFERENZA ATTIVA relatore: Dr. Andrea Picco </vt:lpstr>
      <vt:lpstr>Presentazione standard di PowerPoint</vt:lpstr>
      <vt:lpstr>I conflitti di bisogni</vt:lpstr>
      <vt:lpstr>I conflitti di bisogni </vt:lpstr>
      <vt:lpstr>I conflitti di bisogni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7. Legittima le emozioni:  Es. Un dialogo fra padre e figlio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La gestione creativa dei conflitti tra genitori e figli   CAP. I  Costruiamo la mappa :  c’è sempre una via d’uscita  CONFERENZA ATTIVA relatore: Dr. Andrea Picco </dc:title>
  <dc:creator>Giampietro</dc:creator>
  <cp:lastModifiedBy>Giampietro</cp:lastModifiedBy>
  <cp:revision>1</cp:revision>
  <dcterms:created xsi:type="dcterms:W3CDTF">2016-11-25T20:09:37Z</dcterms:created>
  <dcterms:modified xsi:type="dcterms:W3CDTF">2016-11-25T20:10:13Z</dcterms:modified>
</cp:coreProperties>
</file>